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1" r:id="rId5"/>
    <p:sldId id="265" r:id="rId6"/>
    <p:sldId id="262" r:id="rId7"/>
    <p:sldId id="266" r:id="rId8"/>
    <p:sldId id="263" r:id="rId9"/>
    <p:sldId id="267" r:id="rId10"/>
    <p:sldId id="264"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6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05"/>
    <p:restoredTop sz="95118"/>
  </p:normalViewPr>
  <p:slideViewPr>
    <p:cSldViewPr snapToGrid="0" snapToObjects="1">
      <p:cViewPr varScale="1">
        <p:scale>
          <a:sx n="164" d="100"/>
          <a:sy n="164" d="100"/>
        </p:scale>
        <p:origin x="19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3/14/21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3/14/21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1.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4.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5.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6.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7.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8.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9.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hyperlink" Target="https://en.wikipedia.org/wiki/Pitch_class"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5F3E-095D-EC41-B907-B12148EE467B}"/>
              </a:ext>
            </a:extLst>
          </p:cNvPr>
          <p:cNvSpPr>
            <a:spLocks noGrp="1"/>
          </p:cNvSpPr>
          <p:nvPr>
            <p:ph type="ctrTitle"/>
          </p:nvPr>
        </p:nvSpPr>
        <p:spPr/>
        <p:txBody>
          <a:bodyPr/>
          <a:lstStyle/>
          <a:p>
            <a:r>
              <a:rPr lang="en-US" dirty="0"/>
              <a:t>Dsc 478 Machine learning applications:</a:t>
            </a:r>
            <a:br>
              <a:rPr lang="en-US" dirty="0"/>
            </a:br>
            <a:r>
              <a:rPr lang="en-US" dirty="0"/>
              <a:t>Final Project</a:t>
            </a:r>
          </a:p>
        </p:txBody>
      </p:sp>
      <p:sp>
        <p:nvSpPr>
          <p:cNvPr id="3" name="Subtitle 2">
            <a:extLst>
              <a:ext uri="{FF2B5EF4-FFF2-40B4-BE49-F238E27FC236}">
                <a16:creationId xmlns:a16="http://schemas.microsoft.com/office/drawing/2014/main" id="{6A90114D-C13B-E74C-A759-E68E26D11FB7}"/>
              </a:ext>
            </a:extLst>
          </p:cNvPr>
          <p:cNvSpPr>
            <a:spLocks noGrp="1"/>
          </p:cNvSpPr>
          <p:nvPr>
            <p:ph type="subTitle" idx="1"/>
          </p:nvPr>
        </p:nvSpPr>
        <p:spPr/>
        <p:txBody>
          <a:bodyPr/>
          <a:lstStyle/>
          <a:p>
            <a:r>
              <a:rPr lang="en-US" dirty="0"/>
              <a:t>Joel Fernandez</a:t>
            </a:r>
          </a:p>
          <a:p>
            <a:r>
              <a:rPr lang="en-US" dirty="0"/>
              <a:t>Elizabeth Kerrigan</a:t>
            </a:r>
          </a:p>
          <a:p>
            <a:r>
              <a:rPr lang="en-US" dirty="0"/>
              <a:t>Wills McKenna</a:t>
            </a:r>
          </a:p>
        </p:txBody>
      </p:sp>
    </p:spTree>
    <p:extLst>
      <p:ext uri="{BB962C8B-B14F-4D97-AF65-F5344CB8AC3E}">
        <p14:creationId xmlns:p14="http://schemas.microsoft.com/office/powerpoint/2010/main" val="1914010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0F03-0FD6-FB43-93DE-573A24284A46}"/>
              </a:ext>
            </a:extLst>
          </p:cNvPr>
          <p:cNvSpPr>
            <a:spLocks noGrp="1"/>
          </p:cNvSpPr>
          <p:nvPr>
            <p:ph type="title"/>
          </p:nvPr>
        </p:nvSpPr>
        <p:spPr/>
        <p:txBody>
          <a:bodyPr>
            <a:normAutofit fontScale="90000"/>
          </a:bodyPr>
          <a:lstStyle/>
          <a:p>
            <a:r>
              <a:rPr lang="en-US" b="1" dirty="0">
                <a:effectLst/>
              </a:rPr>
              <a:t>Data Exploration – Loudness</a:t>
            </a:r>
            <a:br>
              <a:rPr lang="en-US" b="1" dirty="0">
                <a:effectLst/>
              </a:rPr>
            </a:br>
            <a:br>
              <a:rPr lang="en-US" sz="1600" b="1" dirty="0">
                <a:effectLst/>
              </a:rPr>
            </a:br>
            <a:r>
              <a:rPr lang="en-US" sz="1600" dirty="0">
                <a:effectLst/>
              </a:rPr>
              <a:t>Loudness is the quality of a sound that is the primary psychological correlation of physical strength (amplitude). Values typically range between -60 and 0 db.</a:t>
            </a:r>
            <a:br>
              <a:rPr lang="en-US" sz="1600" dirty="0">
                <a:effectLst/>
              </a:rPr>
            </a:br>
            <a:br>
              <a:rPr lang="en-US" sz="1600" b="1" dirty="0">
                <a:effectLst/>
              </a:rPr>
            </a:br>
            <a:r>
              <a:rPr lang="en-US" sz="1600" dirty="0">
                <a:effectLst/>
              </a:rPr>
              <a:t>It Does not follow a normal distribution. Appears to skew to the left. Most of the loudness occurs at -10db.</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71E34D0E-7393-D147-975B-DBCDFD64A645}"/>
              </a:ext>
            </a:extLst>
          </p:cNvPr>
          <p:cNvPicPr>
            <a:picLocks noGrp="1" noChangeAspect="1"/>
          </p:cNvPicPr>
          <p:nvPr>
            <p:ph idx="1"/>
          </p:nvPr>
        </p:nvPicPr>
        <p:blipFill>
          <a:blip r:embed="rId4"/>
          <a:stretch>
            <a:fillRect/>
          </a:stretch>
        </p:blipFill>
        <p:spPr>
          <a:xfrm>
            <a:off x="1141413" y="2781301"/>
            <a:ext cx="7171206" cy="3124200"/>
          </a:xfrm>
        </p:spPr>
      </p:pic>
      <p:pic>
        <p:nvPicPr>
          <p:cNvPr id="3" name="Data Expoloration - Loudness.m4a" descr="Data Expoloration - Loudness.m4a">
            <a:hlinkClick r:id="" action="ppaction://media"/>
            <a:extLst>
              <a:ext uri="{FF2B5EF4-FFF2-40B4-BE49-F238E27FC236}">
                <a16:creationId xmlns:a16="http://schemas.microsoft.com/office/drawing/2014/main" id="{FF49EBAF-4BB3-BD4E-8E35-9E596C09CA64}"/>
              </a:ext>
            </a:extLst>
          </p:cNvPr>
          <p:cNvPicPr>
            <a:picLocks noChangeAspect="1"/>
          </p:cNvPicPr>
          <p:nvPr>
            <a:audioFile r:link="rId1"/>
            <p:extLst>
              <p:ext uri="{DAA4B4D4-6D71-4841-9C94-3DE7FCFB9230}">
                <p14:media xmlns:p14="http://schemas.microsoft.com/office/powerpoint/2010/main" r:embed="rId2">
                  <p14:trim end="876.1886"/>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52050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44A6-CA1B-9549-8D5E-A99D6495CC01}"/>
              </a:ext>
            </a:extLst>
          </p:cNvPr>
          <p:cNvSpPr>
            <a:spLocks noGrp="1"/>
          </p:cNvSpPr>
          <p:nvPr>
            <p:ph type="title"/>
          </p:nvPr>
        </p:nvSpPr>
        <p:spPr/>
        <p:txBody>
          <a:bodyPr>
            <a:normAutofit fontScale="90000"/>
          </a:bodyPr>
          <a:lstStyle/>
          <a:p>
            <a:r>
              <a:rPr lang="en-US" b="1" dirty="0">
                <a:effectLst/>
              </a:rPr>
              <a:t>Data Exploration – Popularity</a:t>
            </a:r>
            <a:br>
              <a:rPr lang="en-US" b="1" dirty="0">
                <a:effectLst/>
              </a:rPr>
            </a:br>
            <a:br>
              <a:rPr lang="en-US" sz="1600" b="1" dirty="0">
                <a:effectLst/>
              </a:rPr>
            </a:br>
            <a:r>
              <a:rPr lang="en-US" sz="1600" dirty="0">
                <a:effectLst/>
              </a:rPr>
              <a:t>The higher the value the more popular the song is.</a:t>
            </a:r>
            <a:br>
              <a:rPr lang="en-US" sz="1600" dirty="0">
                <a:effectLst/>
              </a:rPr>
            </a:br>
            <a:br>
              <a:rPr lang="en-US" sz="1600" b="1" dirty="0">
                <a:effectLst/>
              </a:rPr>
            </a:br>
            <a:r>
              <a:rPr lang="en-US" sz="1600" dirty="0">
                <a:effectLst/>
              </a:rPr>
              <a:t>It Does not follow a normal distribution. Appears to skew to the right. Can't explain what’s going on around the 0 range. But it Could be due to there being a high number of songs that Haven’t even been listened to on Spotify.</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B4C286B6-2F74-8541-AE72-E8D738A3BFC2}"/>
              </a:ext>
            </a:extLst>
          </p:cNvPr>
          <p:cNvPicPr>
            <a:picLocks noGrp="1" noChangeAspect="1"/>
          </p:cNvPicPr>
          <p:nvPr>
            <p:ph idx="1"/>
          </p:nvPr>
        </p:nvPicPr>
        <p:blipFill>
          <a:blip r:embed="rId4"/>
          <a:stretch>
            <a:fillRect/>
          </a:stretch>
        </p:blipFill>
        <p:spPr>
          <a:xfrm>
            <a:off x="1141413" y="2679031"/>
            <a:ext cx="7360974" cy="3124200"/>
          </a:xfrm>
        </p:spPr>
      </p:pic>
      <p:pic>
        <p:nvPicPr>
          <p:cNvPr id="3" name="Data Expoloration - Popularity.m4a" descr="Data Expoloration - Popularity.m4a">
            <a:hlinkClick r:id="" action="ppaction://media"/>
            <a:extLst>
              <a:ext uri="{FF2B5EF4-FFF2-40B4-BE49-F238E27FC236}">
                <a16:creationId xmlns:a16="http://schemas.microsoft.com/office/drawing/2014/main" id="{BE7852AD-7D88-134D-B99D-2CF346004532}"/>
              </a:ext>
            </a:extLst>
          </p:cNvPr>
          <p:cNvPicPr>
            <a:picLocks noChangeAspect="1"/>
          </p:cNvPicPr>
          <p:nvPr>
            <a:audioFile r:link="rId1"/>
            <p:extLst>
              <p:ext uri="{DAA4B4D4-6D71-4841-9C94-3DE7FCFB9230}">
                <p14:media xmlns:p14="http://schemas.microsoft.com/office/powerpoint/2010/main" r:embed="rId2">
                  <p14:trim end="1455.9666"/>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4225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9E2D-F532-6F47-A82A-B560775C291A}"/>
              </a:ext>
            </a:extLst>
          </p:cNvPr>
          <p:cNvSpPr>
            <a:spLocks noGrp="1"/>
          </p:cNvSpPr>
          <p:nvPr>
            <p:ph type="title"/>
          </p:nvPr>
        </p:nvSpPr>
        <p:spPr/>
        <p:txBody>
          <a:bodyPr>
            <a:normAutofit fontScale="90000"/>
          </a:bodyPr>
          <a:lstStyle/>
          <a:p>
            <a:r>
              <a:rPr lang="en-US" b="1" dirty="0">
                <a:effectLst/>
              </a:rPr>
              <a:t>Data Exploration – Speechiness</a:t>
            </a:r>
            <a:br>
              <a:rPr lang="en-US" b="1" dirty="0">
                <a:effectLst/>
              </a:rPr>
            </a:br>
            <a:br>
              <a:rPr lang="en-US" sz="1600" b="1" dirty="0">
                <a:effectLst/>
              </a:rPr>
            </a:br>
            <a:r>
              <a:rPr lang="en-US" sz="1600" dirty="0">
                <a:effectLst/>
              </a:rPr>
              <a:t>Speechiness detects the presence of spoken words in a track. The more exclusively speech-like the recording (e.g. talk show, audio book, poetry), the closer to 1.0 the attribute value. Values above 0.66 describe tracks that are probably made entirely of spoken words, such as audio-books. Values between 0.33 and 0.66 describe tracks that may contain both music and speech, either in sections or layered, including such cases as rap music. Values below 0.33 most likely represent music and other non-speech-like tracks.</a:t>
            </a:r>
            <a:br>
              <a:rPr lang="en-US" sz="1600" dirty="0">
                <a:effectLst/>
              </a:rPr>
            </a:br>
            <a:br>
              <a:rPr lang="en-US" sz="1600" b="1" dirty="0">
                <a:effectLst/>
              </a:rPr>
            </a:br>
            <a:r>
              <a:rPr lang="en-US" sz="1600" dirty="0">
                <a:effectLst/>
              </a:rPr>
              <a:t>It Does not follow a normal distribution. Appears to skew to the right. Most of the speechiness occurs at the 0.0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209952C1-B881-1D40-B592-C388DAA5EA77}"/>
              </a:ext>
            </a:extLst>
          </p:cNvPr>
          <p:cNvPicPr>
            <a:picLocks noGrp="1" noChangeAspect="1"/>
          </p:cNvPicPr>
          <p:nvPr>
            <p:ph idx="1"/>
          </p:nvPr>
        </p:nvPicPr>
        <p:blipFill>
          <a:blip r:embed="rId4"/>
          <a:stretch>
            <a:fillRect/>
          </a:stretch>
        </p:blipFill>
        <p:spPr>
          <a:xfrm>
            <a:off x="1141413" y="2931703"/>
            <a:ext cx="7111378" cy="3124200"/>
          </a:xfrm>
        </p:spPr>
      </p:pic>
      <p:pic>
        <p:nvPicPr>
          <p:cNvPr id="3" name="Data Expoloration - Speechiness.m4a" descr="Data Expoloration - Speechiness.m4a">
            <a:hlinkClick r:id="" action="ppaction://media"/>
            <a:extLst>
              <a:ext uri="{FF2B5EF4-FFF2-40B4-BE49-F238E27FC236}">
                <a16:creationId xmlns:a16="http://schemas.microsoft.com/office/drawing/2014/main" id="{7285D487-E323-F544-AB4D-FE8D39D977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79862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F4E9-E2D4-DC4B-A3BD-6FAAEEB48EDA}"/>
              </a:ext>
            </a:extLst>
          </p:cNvPr>
          <p:cNvSpPr>
            <a:spLocks noGrp="1"/>
          </p:cNvSpPr>
          <p:nvPr>
            <p:ph type="title"/>
          </p:nvPr>
        </p:nvSpPr>
        <p:spPr/>
        <p:txBody>
          <a:bodyPr>
            <a:normAutofit fontScale="90000"/>
          </a:bodyPr>
          <a:lstStyle/>
          <a:p>
            <a:r>
              <a:rPr lang="en-US" b="1" dirty="0">
                <a:effectLst/>
              </a:rPr>
              <a:t>Data Exploration – Tempo</a:t>
            </a:r>
            <a:br>
              <a:rPr lang="en-US" b="1" dirty="0">
                <a:effectLst/>
              </a:rPr>
            </a:br>
            <a:br>
              <a:rPr lang="en-US" sz="1600" b="1" dirty="0">
                <a:effectLst/>
              </a:rPr>
            </a:br>
            <a:r>
              <a:rPr lang="en-US" sz="1600" dirty="0">
                <a:effectLst/>
              </a:rPr>
              <a:t>The overall estimated tempo of a track </a:t>
            </a:r>
            <a:r>
              <a:rPr lang="en-US" sz="1600" dirty="0" err="1">
                <a:effectLst/>
              </a:rPr>
              <a:t>iS</a:t>
            </a:r>
            <a:r>
              <a:rPr lang="en-US" sz="1600" dirty="0">
                <a:effectLst/>
              </a:rPr>
              <a:t> beats per minute (BPM). In musical terminology, tempo is the speed or pace of a given piece and derives directly from the average beat duration.</a:t>
            </a:r>
            <a:br>
              <a:rPr lang="en-US" sz="1600" dirty="0">
                <a:effectLst/>
              </a:rPr>
            </a:br>
            <a:br>
              <a:rPr lang="en-US" sz="1600" b="1" dirty="0">
                <a:effectLst/>
              </a:rPr>
            </a:br>
            <a:r>
              <a:rPr lang="en-US" sz="1600" dirty="0">
                <a:effectLst/>
              </a:rPr>
              <a:t>Although the distribution almost looks normal. Skews to the right, but not by much. Can't explain why the mode is 0. Requires further investigation.</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CBBE352-2328-904B-AD31-AF136F3FF7B8}"/>
              </a:ext>
            </a:extLst>
          </p:cNvPr>
          <p:cNvPicPr>
            <a:picLocks noGrp="1" noChangeAspect="1"/>
          </p:cNvPicPr>
          <p:nvPr>
            <p:ph idx="1"/>
          </p:nvPr>
        </p:nvPicPr>
        <p:blipFill>
          <a:blip r:embed="rId4"/>
          <a:stretch>
            <a:fillRect/>
          </a:stretch>
        </p:blipFill>
        <p:spPr>
          <a:xfrm>
            <a:off x="1141413" y="2691064"/>
            <a:ext cx="6869032" cy="3124200"/>
          </a:xfrm>
        </p:spPr>
      </p:pic>
      <p:pic>
        <p:nvPicPr>
          <p:cNvPr id="3" name="Data Expoloration - Tempo.m4a" descr="Data Expoloration - Tempo.m4a">
            <a:hlinkClick r:id="" action="ppaction://media"/>
            <a:extLst>
              <a:ext uri="{FF2B5EF4-FFF2-40B4-BE49-F238E27FC236}">
                <a16:creationId xmlns:a16="http://schemas.microsoft.com/office/drawing/2014/main" id="{3C06561B-9BFD-EF48-BD24-85D3A20D5FB6}"/>
              </a:ext>
            </a:extLst>
          </p:cNvPr>
          <p:cNvPicPr>
            <a:picLocks noChangeAspect="1"/>
          </p:cNvPicPr>
          <p:nvPr>
            <a:audioFile r:link="rId1"/>
            <p:extLst>
              <p:ext uri="{DAA4B4D4-6D71-4841-9C94-3DE7FCFB9230}">
                <p14:media xmlns:p14="http://schemas.microsoft.com/office/powerpoint/2010/main" r:embed="rId2">
                  <p14:trim st="864.6954" end="5146.189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18891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321F-4200-7D4C-8246-7C22054CC7F2}"/>
              </a:ext>
            </a:extLst>
          </p:cNvPr>
          <p:cNvSpPr>
            <a:spLocks noGrp="1"/>
          </p:cNvSpPr>
          <p:nvPr>
            <p:ph type="title"/>
          </p:nvPr>
        </p:nvSpPr>
        <p:spPr/>
        <p:txBody>
          <a:bodyPr>
            <a:normAutofit fontScale="90000"/>
          </a:bodyPr>
          <a:lstStyle/>
          <a:p>
            <a:r>
              <a:rPr lang="en-US" b="1" dirty="0">
                <a:effectLst/>
              </a:rPr>
              <a:t>Data Exploration – Valence</a:t>
            </a:r>
            <a:br>
              <a:rPr lang="en-US" b="1" dirty="0">
                <a:effectLst/>
              </a:rPr>
            </a:br>
            <a:br>
              <a:rPr lang="en-US" sz="1600" b="1" dirty="0">
                <a:effectLst/>
              </a:rPr>
            </a:br>
            <a:r>
              <a:rPr lang="en-US" sz="1600" dirty="0">
                <a:effectLst/>
              </a:rPr>
              <a:t>A measure from 0.0 to 1.0 describing the musical positiveness conveyed by a track. Tracks with high valence sound more positive (e.g. happy, cheerful, euphoric), while tracks with low valence sound more negative (e.g. sad, depressed, angry).</a:t>
            </a:r>
            <a:br>
              <a:rPr lang="en-US" sz="1600" dirty="0">
                <a:effectLst/>
              </a:rPr>
            </a:br>
            <a:br>
              <a:rPr lang="en-US" sz="1600" b="1" dirty="0">
                <a:effectLst/>
              </a:rPr>
            </a:br>
            <a:r>
              <a:rPr lang="en-US" sz="1600" dirty="0">
                <a:effectLst/>
              </a:rPr>
              <a:t>It Does not follow a normal distribution. It appears to skew to the left.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0744B0D2-A25C-0A4C-A9CF-4AB408C54965}"/>
              </a:ext>
            </a:extLst>
          </p:cNvPr>
          <p:cNvPicPr>
            <a:picLocks noGrp="1" noChangeAspect="1"/>
          </p:cNvPicPr>
          <p:nvPr>
            <p:ph idx="1"/>
          </p:nvPr>
        </p:nvPicPr>
        <p:blipFill>
          <a:blip r:embed="rId4"/>
          <a:stretch>
            <a:fillRect/>
          </a:stretch>
        </p:blipFill>
        <p:spPr>
          <a:xfrm>
            <a:off x="1141413" y="2781301"/>
            <a:ext cx="7212248" cy="3124200"/>
          </a:xfrm>
        </p:spPr>
      </p:pic>
      <p:pic>
        <p:nvPicPr>
          <p:cNvPr id="3" name="Data Expoloration - Valence.m4a" descr="Data Expoloration - Valence.m4a">
            <a:hlinkClick r:id="" action="ppaction://media"/>
            <a:extLst>
              <a:ext uri="{FF2B5EF4-FFF2-40B4-BE49-F238E27FC236}">
                <a16:creationId xmlns:a16="http://schemas.microsoft.com/office/drawing/2014/main" id="{7C1811EA-44AE-7A44-9F30-196B9A49FCCF}"/>
              </a:ext>
            </a:extLst>
          </p:cNvPr>
          <p:cNvPicPr>
            <a:picLocks noChangeAspect="1"/>
          </p:cNvPicPr>
          <p:nvPr>
            <a:audioFile r:link="rId1"/>
            <p:extLst>
              <p:ext uri="{DAA4B4D4-6D71-4841-9C94-3DE7FCFB9230}">
                <p14:media xmlns:p14="http://schemas.microsoft.com/office/powerpoint/2010/main" r:embed="rId2">
                  <p14:trim st="1801.6808" end="1030.159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13479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FDA5-4AB0-524F-8BB8-42FF9A056FA7}"/>
              </a:ext>
            </a:extLst>
          </p:cNvPr>
          <p:cNvSpPr>
            <a:spLocks noGrp="1"/>
          </p:cNvSpPr>
          <p:nvPr>
            <p:ph type="title"/>
          </p:nvPr>
        </p:nvSpPr>
        <p:spPr/>
        <p:txBody>
          <a:bodyPr>
            <a:normAutofit/>
          </a:bodyPr>
          <a:lstStyle/>
          <a:p>
            <a:r>
              <a:rPr lang="en-US" b="1" dirty="0">
                <a:effectLst/>
              </a:rPr>
              <a:t>Data Exploration – Explicitness:</a:t>
            </a:r>
            <a:br>
              <a:rPr lang="en-US" b="1" dirty="0">
                <a:effectLst/>
              </a:rPr>
            </a:br>
            <a:br>
              <a:rPr lang="en-US" sz="1600" b="1" dirty="0">
                <a:effectLst/>
              </a:rPr>
            </a:br>
            <a:r>
              <a:rPr lang="en-US" sz="1600" dirty="0">
                <a:effectLst/>
              </a:rPr>
              <a:t>Indicates if explicit language was used in the song.</a:t>
            </a:r>
            <a:br>
              <a:rPr lang="en-US" sz="1600" dirty="0">
                <a:effectLst/>
              </a:rPr>
            </a:br>
            <a:br>
              <a:rPr lang="en-US" sz="1600" b="1" dirty="0">
                <a:effectLst/>
              </a:rPr>
            </a:br>
            <a:r>
              <a:rPr lang="en-US" sz="1600" dirty="0">
                <a:effectLst/>
              </a:rPr>
              <a:t>93% of the songs were not explicit and 7% of the songs were explicit.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77EC3FF-63EB-C44C-8B45-6176326E1B27}"/>
              </a:ext>
            </a:extLst>
          </p:cNvPr>
          <p:cNvPicPr>
            <a:picLocks noGrp="1" noChangeAspect="1"/>
          </p:cNvPicPr>
          <p:nvPr>
            <p:ph idx="1"/>
          </p:nvPr>
        </p:nvPicPr>
        <p:blipFill>
          <a:blip r:embed="rId4"/>
          <a:stretch>
            <a:fillRect/>
          </a:stretch>
        </p:blipFill>
        <p:spPr>
          <a:xfrm>
            <a:off x="1141413" y="2679031"/>
            <a:ext cx="7619451" cy="3124200"/>
          </a:xfrm>
        </p:spPr>
      </p:pic>
      <p:pic>
        <p:nvPicPr>
          <p:cNvPr id="3" name="Data Expoloration - Explicitness.m4a" descr="Data Expoloration - Explicitness.m4a">
            <a:hlinkClick r:id="" action="ppaction://media"/>
            <a:extLst>
              <a:ext uri="{FF2B5EF4-FFF2-40B4-BE49-F238E27FC236}">
                <a16:creationId xmlns:a16="http://schemas.microsoft.com/office/drawing/2014/main" id="{AD96D11C-90C8-9049-B1E9-BA0EDD8C80C8}"/>
              </a:ext>
            </a:extLst>
          </p:cNvPr>
          <p:cNvPicPr>
            <a:picLocks noChangeAspect="1"/>
          </p:cNvPicPr>
          <p:nvPr>
            <a:audioFile r:link="rId1"/>
            <p:extLst>
              <p:ext uri="{DAA4B4D4-6D71-4841-9C94-3DE7FCFB9230}">
                <p14:media xmlns:p14="http://schemas.microsoft.com/office/powerpoint/2010/main" r:embed="rId2">
                  <p14:trim st="1695.7906" end="962.306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754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624-D65B-D543-AE40-336290569DD8}"/>
              </a:ext>
            </a:extLst>
          </p:cNvPr>
          <p:cNvSpPr>
            <a:spLocks noGrp="1"/>
          </p:cNvSpPr>
          <p:nvPr>
            <p:ph type="title"/>
          </p:nvPr>
        </p:nvSpPr>
        <p:spPr/>
        <p:txBody>
          <a:bodyPr>
            <a:normAutofit fontScale="90000"/>
          </a:bodyPr>
          <a:lstStyle/>
          <a:p>
            <a:r>
              <a:rPr lang="en-US" b="1" dirty="0">
                <a:effectLst/>
              </a:rPr>
              <a:t>Data Exploration – Mode:</a:t>
            </a:r>
            <a:br>
              <a:rPr lang="en-US" b="1" dirty="0">
                <a:effectLst/>
              </a:rPr>
            </a:br>
            <a:br>
              <a:rPr lang="en-US" sz="1600" b="1" dirty="0">
                <a:effectLst/>
              </a:rPr>
            </a:br>
            <a:r>
              <a:rPr lang="en-US" sz="1600" dirty="0">
                <a:effectLst/>
              </a:rPr>
              <a:t>Mode indicates the modality (major or minor) of a track, the type of scale from which melodic or harmonic content is derived. Major is represented by 1 and minor is 0.</a:t>
            </a:r>
            <a:br>
              <a:rPr lang="en-US" sz="1600" dirty="0">
                <a:effectLst/>
              </a:rPr>
            </a:br>
            <a:br>
              <a:rPr lang="en-US" sz="1600" b="1" dirty="0">
                <a:effectLst/>
              </a:rPr>
            </a:br>
            <a:r>
              <a:rPr lang="en-US" sz="1600" dirty="0">
                <a:effectLst/>
              </a:rPr>
              <a:t>70% of the melodic content has a major modality and 30% has a minor modality.</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4014FD1-0921-414F-925B-46D070B05926}"/>
              </a:ext>
            </a:extLst>
          </p:cNvPr>
          <p:cNvPicPr>
            <a:picLocks noGrp="1" noChangeAspect="1"/>
          </p:cNvPicPr>
          <p:nvPr>
            <p:ph idx="1"/>
          </p:nvPr>
        </p:nvPicPr>
        <p:blipFill>
          <a:blip r:embed="rId4"/>
          <a:stretch>
            <a:fillRect/>
          </a:stretch>
        </p:blipFill>
        <p:spPr>
          <a:xfrm>
            <a:off x="1141413" y="2667000"/>
            <a:ext cx="7685984" cy="3124200"/>
          </a:xfrm>
        </p:spPr>
      </p:pic>
      <p:pic>
        <p:nvPicPr>
          <p:cNvPr id="3" name="Data Expoloration - Mode.m4a" descr="Data Expoloration - Mode.m4a">
            <a:hlinkClick r:id="" action="ppaction://media"/>
            <a:extLst>
              <a:ext uri="{FF2B5EF4-FFF2-40B4-BE49-F238E27FC236}">
                <a16:creationId xmlns:a16="http://schemas.microsoft.com/office/drawing/2014/main" id="{060E5BF5-A9CE-3346-B63A-6910F24C931E}"/>
              </a:ext>
            </a:extLst>
          </p:cNvPr>
          <p:cNvPicPr>
            <a:picLocks noChangeAspect="1"/>
          </p:cNvPicPr>
          <p:nvPr>
            <a:audioFile r:link="rId1"/>
            <p:extLst>
              <p:ext uri="{DAA4B4D4-6D71-4841-9C94-3DE7FCFB9230}">
                <p14:media xmlns:p14="http://schemas.microsoft.com/office/powerpoint/2010/main" r:embed="rId2">
                  <p14:trim st="1406.6575" end="1699.5998"/>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6615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839-27B7-8947-9974-68B2CF1AB76F}"/>
              </a:ext>
            </a:extLst>
          </p:cNvPr>
          <p:cNvSpPr>
            <a:spLocks noGrp="1"/>
          </p:cNvSpPr>
          <p:nvPr>
            <p:ph type="title"/>
          </p:nvPr>
        </p:nvSpPr>
        <p:spPr/>
        <p:txBody>
          <a:bodyPr>
            <a:normAutofit fontScale="90000"/>
          </a:bodyPr>
          <a:lstStyle/>
          <a:p>
            <a:r>
              <a:rPr lang="en-US" b="1" dirty="0">
                <a:effectLst/>
              </a:rPr>
              <a:t>Data Exploration – Correlation Matrix</a:t>
            </a:r>
            <a:br>
              <a:rPr lang="en-US" b="1" dirty="0">
                <a:effectLst/>
              </a:rPr>
            </a:br>
            <a:br>
              <a:rPr lang="en-US" sz="1600" b="1" dirty="0">
                <a:effectLst/>
              </a:rPr>
            </a:br>
            <a:r>
              <a:rPr lang="en-US" sz="1600" dirty="0">
                <a:effectLst/>
              </a:rPr>
              <a:t>After viewing the correlation matrix, there weren't any high correlation candidates for feature reduction.</a:t>
            </a:r>
            <a:br>
              <a:rPr lang="en-US" sz="1600" dirty="0">
                <a:effectLst/>
              </a:rPr>
            </a:br>
            <a:br>
              <a:rPr lang="en-US" sz="1600" b="1" dirty="0">
                <a:effectLst/>
              </a:rPr>
            </a:br>
            <a:r>
              <a:rPr lang="en-US" sz="1600" dirty="0">
                <a:effectLst/>
              </a:rPr>
              <a:t>Acousticness and energy appears to be the most significant correlation, but still not enough for Feature Reduction.</a:t>
            </a:r>
            <a:br>
              <a:rPr lang="en-US" sz="1600" dirty="0">
                <a:effectLst/>
              </a:rPr>
            </a:br>
            <a:br>
              <a:rPr lang="en-US" sz="1600" dirty="0">
                <a:effectLst/>
              </a:rPr>
            </a:br>
            <a:br>
              <a:rPr lang="en-US" sz="1600" b="1" dirty="0">
                <a:effectLst/>
              </a:rPr>
            </a:br>
            <a:r>
              <a:rPr lang="en-US" sz="1600" b="1" dirty="0">
                <a:effectLst/>
              </a:rPr>
              <a:t> </a:t>
            </a:r>
            <a:br>
              <a:rPr lang="en-US" sz="1600" b="1" dirty="0">
                <a:effectLst/>
              </a:rPr>
            </a:br>
            <a:endParaRPr lang="en-US" sz="1600" dirty="0"/>
          </a:p>
        </p:txBody>
      </p:sp>
      <p:pic>
        <p:nvPicPr>
          <p:cNvPr id="8" name="Content Placeholder 7">
            <a:extLst>
              <a:ext uri="{FF2B5EF4-FFF2-40B4-BE49-F238E27FC236}">
                <a16:creationId xmlns:a16="http://schemas.microsoft.com/office/drawing/2014/main" id="{A25AF9F0-489F-F749-A675-2E2852288855}"/>
              </a:ext>
            </a:extLst>
          </p:cNvPr>
          <p:cNvPicPr>
            <a:picLocks noGrp="1" noChangeAspect="1"/>
          </p:cNvPicPr>
          <p:nvPr>
            <p:ph idx="1"/>
          </p:nvPr>
        </p:nvPicPr>
        <p:blipFill>
          <a:blip r:embed="rId4"/>
          <a:stretch>
            <a:fillRect/>
          </a:stretch>
        </p:blipFill>
        <p:spPr>
          <a:xfrm>
            <a:off x="1141413" y="2223434"/>
            <a:ext cx="5089357" cy="4514289"/>
          </a:xfrm>
        </p:spPr>
      </p:pic>
      <p:pic>
        <p:nvPicPr>
          <p:cNvPr id="3" name="Data Expoloration - Correlation Matrix.m4a" descr="Data Expoloration - Correlation Matrix.m4a">
            <a:hlinkClick r:id="" action="ppaction://media"/>
            <a:extLst>
              <a:ext uri="{FF2B5EF4-FFF2-40B4-BE49-F238E27FC236}">
                <a16:creationId xmlns:a16="http://schemas.microsoft.com/office/drawing/2014/main" id="{A642E9A8-AE1D-B24C-BD2C-D309E7D131CF}"/>
              </a:ext>
            </a:extLst>
          </p:cNvPr>
          <p:cNvPicPr>
            <a:picLocks noChangeAspect="1"/>
          </p:cNvPicPr>
          <p:nvPr>
            <a:audioFile r:link="rId1"/>
            <p:extLst>
              <p:ext uri="{DAA4B4D4-6D71-4841-9C94-3DE7FCFB9230}">
                <p14:media xmlns:p14="http://schemas.microsoft.com/office/powerpoint/2010/main" r:embed="rId2">
                  <p14:trim st="1347.8301" end="896.6207"/>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94868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DD17-E6CA-0940-9480-0533D392C6EB}"/>
              </a:ext>
            </a:extLst>
          </p:cNvPr>
          <p:cNvSpPr>
            <a:spLocks noGrp="1"/>
          </p:cNvSpPr>
          <p:nvPr>
            <p:ph type="title"/>
          </p:nvPr>
        </p:nvSpPr>
        <p:spPr>
          <a:xfrm>
            <a:off x="1141413" y="609600"/>
            <a:ext cx="9905998" cy="457200"/>
          </a:xfrm>
        </p:spPr>
        <p:txBody>
          <a:bodyPr>
            <a:normAutofit fontScale="90000"/>
          </a:bodyPr>
          <a:lstStyle/>
          <a:p>
            <a:r>
              <a:rPr lang="en-US" b="1" dirty="0">
                <a:effectLst/>
              </a:rPr>
              <a:t>Data Exploration – Correlation Matrix</a:t>
            </a:r>
            <a:endParaRPr lang="en-US" dirty="0"/>
          </a:p>
        </p:txBody>
      </p:sp>
      <p:pic>
        <p:nvPicPr>
          <p:cNvPr id="7" name="Content Placeholder 6">
            <a:extLst>
              <a:ext uri="{FF2B5EF4-FFF2-40B4-BE49-F238E27FC236}">
                <a16:creationId xmlns:a16="http://schemas.microsoft.com/office/drawing/2014/main" id="{10BB3CE3-1418-5144-BDD7-82A96601038F}"/>
              </a:ext>
            </a:extLst>
          </p:cNvPr>
          <p:cNvPicPr>
            <a:picLocks noGrp="1" noChangeAspect="1"/>
          </p:cNvPicPr>
          <p:nvPr>
            <p:ph idx="1"/>
          </p:nvPr>
        </p:nvPicPr>
        <p:blipFill>
          <a:blip r:embed="rId4"/>
          <a:stretch>
            <a:fillRect/>
          </a:stretch>
        </p:blipFill>
        <p:spPr>
          <a:xfrm>
            <a:off x="1141413" y="1158458"/>
            <a:ext cx="4818687" cy="5603875"/>
          </a:xfrm>
        </p:spPr>
      </p:pic>
      <p:pic>
        <p:nvPicPr>
          <p:cNvPr id="3" name="Data Expoloration - Correlation Matrix - NegPos.m4a" descr="Data Expoloration - Correlation Matrix - NegPos.m4a">
            <a:hlinkClick r:id="" action="ppaction://media"/>
            <a:extLst>
              <a:ext uri="{FF2B5EF4-FFF2-40B4-BE49-F238E27FC236}">
                <a16:creationId xmlns:a16="http://schemas.microsoft.com/office/drawing/2014/main" id="{5A02B846-C495-D344-B664-58B2F527B4B5}"/>
              </a:ext>
            </a:extLst>
          </p:cNvPr>
          <p:cNvPicPr>
            <a:picLocks noChangeAspect="1"/>
          </p:cNvPicPr>
          <p:nvPr>
            <a:audioFile r:link="rId1"/>
            <p:extLst>
              <p:ext uri="{DAA4B4D4-6D71-4841-9C94-3DE7FCFB9230}">
                <p14:media xmlns:p14="http://schemas.microsoft.com/office/powerpoint/2010/main" r:embed="rId2">
                  <p14:trim st="2130.3903" end="858.528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2045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DC-5947-8B40-9FF2-E5999E3FD7C0}"/>
              </a:ext>
            </a:extLst>
          </p:cNvPr>
          <p:cNvSpPr>
            <a:spLocks noGrp="1"/>
          </p:cNvSpPr>
          <p:nvPr>
            <p:ph type="title"/>
          </p:nvPr>
        </p:nvSpPr>
        <p:spPr/>
        <p:txBody>
          <a:bodyPr>
            <a:normAutofit/>
          </a:bodyPr>
          <a:lstStyle/>
          <a:p>
            <a:r>
              <a:rPr lang="en-US" dirty="0"/>
              <a:t>pre-processing</a:t>
            </a:r>
            <a:br>
              <a:rPr lang="en-US" dirty="0"/>
            </a:br>
            <a:br>
              <a:rPr lang="en-US" sz="1600" dirty="0">
                <a:effectLst/>
              </a:rPr>
            </a:br>
            <a:r>
              <a:rPr lang="en-US" sz="1600" dirty="0">
                <a:effectLst/>
              </a:rPr>
              <a:t>Performed the following tasks:</a:t>
            </a:r>
            <a:br>
              <a:rPr lang="en-US" sz="1600" b="1" dirty="0">
                <a:effectLst/>
              </a:rPr>
            </a:br>
            <a:r>
              <a:rPr lang="en-US" sz="1600" b="1" dirty="0">
                <a:effectLst/>
              </a:rPr>
              <a:t>	1)	</a:t>
            </a:r>
            <a:r>
              <a:rPr lang="en-US" sz="1600" dirty="0">
                <a:effectLst/>
              </a:rPr>
              <a:t>Checked for null values</a:t>
            </a:r>
            <a:br>
              <a:rPr lang="en-US" sz="1600" b="1" dirty="0">
                <a:effectLst/>
              </a:rPr>
            </a:br>
            <a:r>
              <a:rPr lang="en-US" sz="1600" dirty="0"/>
              <a:t> </a:t>
            </a:r>
          </a:p>
        </p:txBody>
      </p:sp>
      <p:pic>
        <p:nvPicPr>
          <p:cNvPr id="4" name="Content Placeholder 3">
            <a:extLst>
              <a:ext uri="{FF2B5EF4-FFF2-40B4-BE49-F238E27FC236}">
                <a16:creationId xmlns:a16="http://schemas.microsoft.com/office/drawing/2014/main" id="{6DB9C2E2-D5D6-8748-885C-553C70CDF7AD}"/>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69785" y="2330112"/>
            <a:ext cx="3018783" cy="4082720"/>
          </a:xfrm>
          <a:prstGeom prst="rect">
            <a:avLst/>
          </a:prstGeom>
        </p:spPr>
      </p:pic>
      <p:pic>
        <p:nvPicPr>
          <p:cNvPr id="3" name="Pre-Processing - Task1.m4a" descr="Pre-Processing - Task1.m4a">
            <a:hlinkClick r:id="" action="ppaction://media"/>
            <a:extLst>
              <a:ext uri="{FF2B5EF4-FFF2-40B4-BE49-F238E27FC236}">
                <a16:creationId xmlns:a16="http://schemas.microsoft.com/office/drawing/2014/main" id="{10B12FAB-ED39-5843-8E4E-642C54D085FF}"/>
              </a:ext>
            </a:extLst>
          </p:cNvPr>
          <p:cNvPicPr>
            <a:picLocks noChangeAspect="1"/>
          </p:cNvPicPr>
          <p:nvPr>
            <a:audioFile r:link="rId1"/>
            <p:extLst>
              <p:ext uri="{DAA4B4D4-6D71-4841-9C94-3DE7FCFB9230}">
                <p14:media xmlns:p14="http://schemas.microsoft.com/office/powerpoint/2010/main" r:embed="rId2">
                  <p14:trim st="1907.8876" end="566.6217"/>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7219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0C7E-54BC-F242-915A-73D552705B1E}"/>
              </a:ext>
            </a:extLst>
          </p:cNvPr>
          <p:cNvSpPr>
            <a:spLocks noGrp="1"/>
          </p:cNvSpPr>
          <p:nvPr>
            <p:ph type="title"/>
          </p:nvPr>
        </p:nvSpPr>
        <p:spPr>
          <a:xfrm>
            <a:off x="1141413" y="609600"/>
            <a:ext cx="9905998" cy="1324131"/>
          </a:xfrm>
        </p:spPr>
        <p:txBody>
          <a:bodyPr/>
          <a:lstStyle/>
          <a:p>
            <a:r>
              <a:rPr lang="en-US" dirty="0"/>
              <a:t>Dataset and Project Proposal</a:t>
            </a:r>
          </a:p>
        </p:txBody>
      </p:sp>
      <p:pic>
        <p:nvPicPr>
          <p:cNvPr id="5" name="Picture 4">
            <a:extLst>
              <a:ext uri="{FF2B5EF4-FFF2-40B4-BE49-F238E27FC236}">
                <a16:creationId xmlns:a16="http://schemas.microsoft.com/office/drawing/2014/main" id="{DA9CC6B4-0463-3E41-B095-9E13A9E1FF8F}"/>
              </a:ext>
            </a:extLst>
          </p:cNvPr>
          <p:cNvPicPr>
            <a:picLocks noChangeAspect="1"/>
          </p:cNvPicPr>
          <p:nvPr/>
        </p:nvPicPr>
        <p:blipFill>
          <a:blip r:embed="rId2"/>
          <a:stretch>
            <a:fillRect/>
          </a:stretch>
        </p:blipFill>
        <p:spPr>
          <a:xfrm>
            <a:off x="8831179" y="609600"/>
            <a:ext cx="2866188" cy="1612231"/>
          </a:xfrm>
          <a:prstGeom prst="rect">
            <a:avLst/>
          </a:prstGeom>
        </p:spPr>
      </p:pic>
      <p:sp>
        <p:nvSpPr>
          <p:cNvPr id="7" name="Content Placeholder 6">
            <a:extLst>
              <a:ext uri="{FF2B5EF4-FFF2-40B4-BE49-F238E27FC236}">
                <a16:creationId xmlns:a16="http://schemas.microsoft.com/office/drawing/2014/main" id="{2B1D3066-3992-7E4F-8227-DEBFDD994EB1}"/>
              </a:ext>
            </a:extLst>
          </p:cNvPr>
          <p:cNvSpPr>
            <a:spLocks noGrp="1"/>
          </p:cNvSpPr>
          <p:nvPr>
            <p:ph idx="1"/>
          </p:nvPr>
        </p:nvSpPr>
        <p:spPr>
          <a:xfrm>
            <a:off x="1141413" y="2221831"/>
            <a:ext cx="9905998" cy="3124201"/>
          </a:xfrm>
        </p:spPr>
        <p:txBody>
          <a:bodyPr>
            <a:normAutofit fontScale="92500" lnSpcReduction="10000"/>
          </a:bodyPr>
          <a:lstStyle/>
          <a:p>
            <a:r>
              <a:rPr lang="en-US" dirty="0">
                <a:effectLst/>
              </a:rPr>
              <a:t>The Spotify 1921-2020 dataset taken from Kaggle is a rich collection of musical data that explores songs and their characteristics across many different styles and time periods. Each row in the dataset corresponds to a song, and attributes of each song include year it was made, name of artist, and length of song in milliseconds. It also includes unique attributes that describe the song itself, including danceability, </a:t>
            </a:r>
            <a:r>
              <a:rPr lang="en-US" dirty="0" err="1">
                <a:effectLst/>
              </a:rPr>
              <a:t>acousticness</a:t>
            </a:r>
            <a:r>
              <a:rPr lang="en-US" dirty="0">
                <a:effectLst/>
              </a:rPr>
              <a:t>, and valence, which Spotify calls the “musical positiveness conveyed by a track”. </a:t>
            </a:r>
          </a:p>
          <a:p>
            <a:r>
              <a:rPr lang="en-US" dirty="0">
                <a:effectLst/>
              </a:rPr>
              <a:t>Intention: </a:t>
            </a:r>
          </a:p>
          <a:p>
            <a:pPr lvl="1"/>
            <a:r>
              <a:rPr lang="en-US" dirty="0">
                <a:effectLst/>
              </a:rPr>
              <a:t>Create a playlist for a user based on song choice from a list</a:t>
            </a:r>
          </a:p>
          <a:p>
            <a:pPr lvl="1"/>
            <a:r>
              <a:rPr lang="en-US" dirty="0"/>
              <a:t>Create  a playlist for a user based on input features like acousticness or instrumentalness</a:t>
            </a:r>
          </a:p>
        </p:txBody>
      </p:sp>
    </p:spTree>
    <p:extLst>
      <p:ext uri="{BB962C8B-B14F-4D97-AF65-F5344CB8AC3E}">
        <p14:creationId xmlns:p14="http://schemas.microsoft.com/office/powerpoint/2010/main" val="2047347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3D44-4C30-3047-B526-F501562136F5}"/>
              </a:ext>
            </a:extLst>
          </p:cNvPr>
          <p:cNvSpPr>
            <a:spLocks noGrp="1"/>
          </p:cNvSpPr>
          <p:nvPr>
            <p:ph type="title"/>
          </p:nvPr>
        </p:nvSpPr>
        <p:spPr/>
        <p:txBody>
          <a:bodyPr>
            <a:normAutofit/>
          </a:bodyPr>
          <a:lstStyle/>
          <a:p>
            <a:r>
              <a:rPr lang="en-US" dirty="0"/>
              <a:t>pre-processing</a:t>
            </a:r>
            <a:br>
              <a:rPr lang="en-US" dirty="0"/>
            </a:br>
            <a:br>
              <a:rPr lang="en-US" sz="1400" dirty="0"/>
            </a:br>
            <a:r>
              <a:rPr lang="en-US" sz="1400" dirty="0"/>
              <a:t>	2)	</a:t>
            </a:r>
            <a:r>
              <a:rPr lang="en-US" sz="1600" dirty="0">
                <a:effectLst/>
              </a:rPr>
              <a:t>Of the 16 numeric attributes, 5 attributes ('key', 'loudness', 'popularity', 'tempo’, 			'</a:t>
            </a:r>
            <a:r>
              <a:rPr lang="en-US" sz="1600" dirty="0" err="1">
                <a:effectLst/>
              </a:rPr>
              <a:t>duration_ms</a:t>
            </a:r>
            <a:r>
              <a:rPr lang="en-US" sz="1600" dirty="0">
                <a:effectLst/>
              </a:rPr>
              <a:t>') needed additional normalization</a:t>
            </a:r>
            <a:br>
              <a:rPr lang="en-US" sz="1600" b="1" dirty="0">
                <a:effectLst/>
              </a:rPr>
            </a:br>
            <a:endParaRPr lang="en-US" sz="1600" dirty="0"/>
          </a:p>
        </p:txBody>
      </p:sp>
      <p:pic>
        <p:nvPicPr>
          <p:cNvPr id="4" name="Content Placeholder 3">
            <a:extLst>
              <a:ext uri="{FF2B5EF4-FFF2-40B4-BE49-F238E27FC236}">
                <a16:creationId xmlns:a16="http://schemas.microsoft.com/office/drawing/2014/main" id="{EF08A3F3-DFFE-B340-9A99-D646026B0FC1}"/>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22534" y="2666999"/>
            <a:ext cx="4004497" cy="3805989"/>
          </a:xfrm>
          <a:prstGeom prst="rect">
            <a:avLst/>
          </a:prstGeom>
        </p:spPr>
      </p:pic>
      <p:pic>
        <p:nvPicPr>
          <p:cNvPr id="5" name="Picture 4">
            <a:extLst>
              <a:ext uri="{FF2B5EF4-FFF2-40B4-BE49-F238E27FC236}">
                <a16:creationId xmlns:a16="http://schemas.microsoft.com/office/drawing/2014/main" id="{F3E80B99-5A42-D440-B3C6-226AC7E0C15E}"/>
              </a:ext>
            </a:extLst>
          </p:cNvPr>
          <p:cNvPicPr/>
          <p:nvPr/>
        </p:nvPicPr>
        <p:blipFill>
          <a:blip r:embed="rId5">
            <a:extLst>
              <a:ext uri="{28A0092B-C50C-407E-A947-70E740481C1C}">
                <a14:useLocalDpi xmlns:a14="http://schemas.microsoft.com/office/drawing/2010/main" val="0"/>
              </a:ext>
            </a:extLst>
          </a:blip>
          <a:stretch>
            <a:fillRect/>
          </a:stretch>
        </p:blipFill>
        <p:spPr>
          <a:xfrm>
            <a:off x="6119394" y="2674100"/>
            <a:ext cx="3698373" cy="3786856"/>
          </a:xfrm>
          <a:prstGeom prst="rect">
            <a:avLst/>
          </a:prstGeom>
        </p:spPr>
      </p:pic>
      <p:pic>
        <p:nvPicPr>
          <p:cNvPr id="3" name="Pre-Processing - Task2.m4a" descr="Pre-Processing - Task2.m4a">
            <a:hlinkClick r:id="" action="ppaction://media"/>
            <a:extLst>
              <a:ext uri="{FF2B5EF4-FFF2-40B4-BE49-F238E27FC236}">
                <a16:creationId xmlns:a16="http://schemas.microsoft.com/office/drawing/2014/main" id="{B473FAD1-8BA6-CD4D-8717-2C419CD5A01A}"/>
              </a:ext>
            </a:extLst>
          </p:cNvPr>
          <p:cNvPicPr>
            <a:picLocks noChangeAspect="1"/>
          </p:cNvPicPr>
          <p:nvPr>
            <a:audioFile r:link="rId1"/>
            <p:extLst>
              <p:ext uri="{DAA4B4D4-6D71-4841-9C94-3DE7FCFB9230}">
                <p14:media xmlns:p14="http://schemas.microsoft.com/office/powerpoint/2010/main" r:embed="rId2">
                  <p14:trim st="2392.9563" end="830.7293"/>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2524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D4F5-CB1A-104E-847F-A9FD06CFDB7B}"/>
              </a:ext>
            </a:extLst>
          </p:cNvPr>
          <p:cNvSpPr>
            <a:spLocks noGrp="1"/>
          </p:cNvSpPr>
          <p:nvPr>
            <p:ph type="title"/>
          </p:nvPr>
        </p:nvSpPr>
        <p:spPr/>
        <p:txBody>
          <a:bodyPr>
            <a:normAutofit/>
          </a:bodyPr>
          <a:lstStyle/>
          <a:p>
            <a:r>
              <a:rPr lang="en-US" dirty="0"/>
              <a:t>pre-processing</a:t>
            </a:r>
            <a:br>
              <a:rPr lang="en-US" dirty="0"/>
            </a:br>
            <a:br>
              <a:rPr lang="en-US" sz="1600" dirty="0"/>
            </a:br>
            <a:r>
              <a:rPr lang="en-US" sz="1600" dirty="0"/>
              <a:t>	3)	</a:t>
            </a:r>
            <a:r>
              <a:rPr lang="en-US" sz="1600" dirty="0">
                <a:effectLst/>
              </a:rPr>
              <a:t>2 categorical attributes ('explicit', 'mode') required dummy attribute 					conversions. </a:t>
            </a:r>
            <a:br>
              <a:rPr lang="en-US" sz="1600" b="1" dirty="0">
                <a:effectLst/>
              </a:rPr>
            </a:br>
            <a:endParaRPr lang="en-US" sz="1600" dirty="0"/>
          </a:p>
        </p:txBody>
      </p:sp>
      <p:pic>
        <p:nvPicPr>
          <p:cNvPr id="4" name="Content Placeholder 3">
            <a:extLst>
              <a:ext uri="{FF2B5EF4-FFF2-40B4-BE49-F238E27FC236}">
                <a16:creationId xmlns:a16="http://schemas.microsoft.com/office/drawing/2014/main" id="{C3F5CD8A-2FFA-CD4D-BA3B-E84E1AC39B46}"/>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41404" y="2342146"/>
            <a:ext cx="2890753" cy="4046622"/>
          </a:xfrm>
          <a:prstGeom prst="rect">
            <a:avLst/>
          </a:prstGeom>
        </p:spPr>
      </p:pic>
      <p:pic>
        <p:nvPicPr>
          <p:cNvPr id="3" name="Pre-Processing - Task3.m4a" descr="Pre-Processing - Task3.m4a">
            <a:hlinkClick r:id="" action="ppaction://media"/>
            <a:extLst>
              <a:ext uri="{FF2B5EF4-FFF2-40B4-BE49-F238E27FC236}">
                <a16:creationId xmlns:a16="http://schemas.microsoft.com/office/drawing/2014/main" id="{08E38A4A-76A3-9B4D-BE15-D4D30E92E132}"/>
              </a:ext>
            </a:extLst>
          </p:cNvPr>
          <p:cNvPicPr>
            <a:picLocks noChangeAspect="1"/>
          </p:cNvPicPr>
          <p:nvPr>
            <a:audioFile r:link="rId1"/>
            <p:extLst>
              <p:ext uri="{DAA4B4D4-6D71-4841-9C94-3DE7FCFB9230}">
                <p14:media xmlns:p14="http://schemas.microsoft.com/office/powerpoint/2010/main" r:embed="rId2">
                  <p14:trim st="1957.0738" end="795.1424"/>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20201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C859-CAF9-D546-832D-33ECAF4B2AB2}"/>
              </a:ext>
            </a:extLst>
          </p:cNvPr>
          <p:cNvSpPr>
            <a:spLocks noGrp="1"/>
          </p:cNvSpPr>
          <p:nvPr>
            <p:ph type="title"/>
          </p:nvPr>
        </p:nvSpPr>
        <p:spPr>
          <a:xfrm>
            <a:off x="1141413" y="633664"/>
            <a:ext cx="9905998" cy="5502442"/>
          </a:xfrm>
        </p:spPr>
        <p:txBody>
          <a:bodyPr>
            <a:normAutofit fontScale="90000"/>
          </a:bodyPr>
          <a:lstStyle/>
          <a:p>
            <a:r>
              <a:rPr lang="en-US" dirty="0"/>
              <a:t>pre-processing</a:t>
            </a:r>
            <a:br>
              <a:rPr lang="en-US" dirty="0"/>
            </a:br>
            <a:r>
              <a:rPr lang="en-US" sz="1600" dirty="0"/>
              <a:t>	</a:t>
            </a:r>
            <a:br>
              <a:rPr lang="en-US" sz="1600" dirty="0"/>
            </a:br>
            <a:r>
              <a:rPr lang="en-US" sz="1600" dirty="0"/>
              <a:t>	4)	</a:t>
            </a:r>
            <a:r>
              <a:rPr lang="en-US" sz="1600" dirty="0">
                <a:effectLst/>
              </a:rPr>
              <a:t>Binned the 'year' and '</a:t>
            </a:r>
            <a:r>
              <a:rPr lang="en-US" sz="1600" dirty="0" err="1">
                <a:effectLst/>
              </a:rPr>
              <a:t>release_date</a:t>
            </a:r>
            <a:r>
              <a:rPr lang="en-US" sz="1600" dirty="0">
                <a:effectLst/>
              </a:rPr>
              <a:t>' attribute for every 10 years.</a:t>
            </a: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r>
              <a:rPr lang="en-US" sz="1600" dirty="0">
                <a:effectLst/>
              </a:rPr>
              <a:t>	5)	Binning '</a:t>
            </a:r>
            <a:r>
              <a:rPr lang="en-US" sz="1600" dirty="0" err="1">
                <a:effectLst/>
              </a:rPr>
              <a:t>release_date</a:t>
            </a:r>
            <a:r>
              <a:rPr lang="en-US" sz="1600" dirty="0">
                <a:effectLst/>
              </a:rPr>
              <a:t>' would produce the same results as 'year'. Attribute is redundant, so 			it will be dropped from the dataframe.</a:t>
            </a:r>
            <a:br>
              <a:rPr lang="en-US" sz="1600" b="1" dirty="0">
                <a:effectLst/>
              </a:rPr>
            </a:br>
            <a:br>
              <a:rPr lang="en-US" sz="1600" dirty="0">
                <a:effectLst/>
              </a:rPr>
            </a:br>
            <a:br>
              <a:rPr lang="en-US" sz="1600" dirty="0">
                <a:effectLst/>
              </a:rPr>
            </a:br>
            <a:endParaRPr lang="en-US" sz="1600" dirty="0"/>
          </a:p>
        </p:txBody>
      </p:sp>
      <p:pic>
        <p:nvPicPr>
          <p:cNvPr id="4" name="Content Placeholder 3">
            <a:extLst>
              <a:ext uri="{FF2B5EF4-FFF2-40B4-BE49-F238E27FC236}">
                <a16:creationId xmlns:a16="http://schemas.microsoft.com/office/drawing/2014/main" id="{F2708B10-BA7D-7B40-A662-1B881D3A647F}"/>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08088" y="1800720"/>
            <a:ext cx="1913417" cy="2867531"/>
          </a:xfrm>
          <a:prstGeom prst="rect">
            <a:avLst/>
          </a:prstGeom>
        </p:spPr>
      </p:pic>
      <p:pic>
        <p:nvPicPr>
          <p:cNvPr id="3" name="Pre-Processing - Task45.m4a" descr="Pre-Processing - Task45.m4a">
            <a:hlinkClick r:id="" action="ppaction://media"/>
            <a:extLst>
              <a:ext uri="{FF2B5EF4-FFF2-40B4-BE49-F238E27FC236}">
                <a16:creationId xmlns:a16="http://schemas.microsoft.com/office/drawing/2014/main" id="{25ACB649-776C-4642-B714-D34D97F3C76E}"/>
              </a:ext>
            </a:extLst>
          </p:cNvPr>
          <p:cNvPicPr>
            <a:picLocks noChangeAspect="1"/>
          </p:cNvPicPr>
          <p:nvPr>
            <a:audioFile r:link="rId1"/>
            <p:extLst>
              <p:ext uri="{DAA4B4D4-6D71-4841-9C94-3DE7FCFB9230}">
                <p14:media xmlns:p14="http://schemas.microsoft.com/office/powerpoint/2010/main" r:embed="rId2">
                  <p14:trim st="1191.6351" end="1309.237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04635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F7AC-5BCC-104A-A1D1-91A39FB1F59E}"/>
              </a:ext>
            </a:extLst>
          </p:cNvPr>
          <p:cNvSpPr>
            <a:spLocks noGrp="1"/>
          </p:cNvSpPr>
          <p:nvPr>
            <p:ph type="title"/>
          </p:nvPr>
        </p:nvSpPr>
        <p:spPr>
          <a:xfrm>
            <a:off x="1141413" y="156411"/>
            <a:ext cx="9905998" cy="6569242"/>
          </a:xfrm>
        </p:spPr>
        <p:txBody>
          <a:bodyPr>
            <a:normAutofit/>
          </a:bodyPr>
          <a:lstStyle/>
          <a:p>
            <a:r>
              <a:rPr lang="en-US" b="1" dirty="0">
                <a:effectLst/>
              </a:rPr>
              <a:t>Principle Component Analysis</a:t>
            </a:r>
            <a:br>
              <a:rPr lang="en-US" b="1" dirty="0">
                <a:effectLst/>
              </a:rPr>
            </a:br>
            <a:br>
              <a:rPr lang="en-US" sz="1600" b="1" dirty="0">
                <a:effectLst/>
              </a:rPr>
            </a:br>
            <a:r>
              <a:rPr lang="en-US" sz="1600" b="1" dirty="0">
                <a:effectLst/>
              </a:rPr>
              <a:t>6 Attributes accounted for 0.88 of the variance.</a:t>
            </a: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r>
              <a:rPr lang="en-US" sz="1600" b="1" dirty="0">
                <a:effectLst/>
              </a:rPr>
              <a:t>Scree Plot</a:t>
            </a: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endParaRPr lang="en-US" sz="1600" dirty="0"/>
          </a:p>
        </p:txBody>
      </p:sp>
      <p:pic>
        <p:nvPicPr>
          <p:cNvPr id="7" name="Content Placeholder 6">
            <a:extLst>
              <a:ext uri="{FF2B5EF4-FFF2-40B4-BE49-F238E27FC236}">
                <a16:creationId xmlns:a16="http://schemas.microsoft.com/office/drawing/2014/main" id="{F89FF128-7857-DB44-AFF6-E650B630A26F}"/>
              </a:ext>
            </a:extLst>
          </p:cNvPr>
          <p:cNvPicPr>
            <a:picLocks noGrp="1" noChangeAspect="1"/>
          </p:cNvPicPr>
          <p:nvPr>
            <p:ph idx="1"/>
          </p:nvPr>
        </p:nvPicPr>
        <p:blipFill>
          <a:blip r:embed="rId2"/>
          <a:stretch>
            <a:fillRect/>
          </a:stretch>
        </p:blipFill>
        <p:spPr>
          <a:xfrm>
            <a:off x="1141413" y="1406374"/>
            <a:ext cx="2933700" cy="1333500"/>
          </a:xfrm>
        </p:spPr>
      </p:pic>
      <p:pic>
        <p:nvPicPr>
          <p:cNvPr id="10" name="Picture 9">
            <a:extLst>
              <a:ext uri="{FF2B5EF4-FFF2-40B4-BE49-F238E27FC236}">
                <a16:creationId xmlns:a16="http://schemas.microsoft.com/office/drawing/2014/main" id="{D1C054F0-1EEC-014F-8A4E-B72E51359B68}"/>
              </a:ext>
            </a:extLst>
          </p:cNvPr>
          <p:cNvPicPr>
            <a:picLocks noChangeAspect="1"/>
          </p:cNvPicPr>
          <p:nvPr/>
        </p:nvPicPr>
        <p:blipFill>
          <a:blip r:embed="rId3"/>
          <a:stretch>
            <a:fillRect/>
          </a:stretch>
        </p:blipFill>
        <p:spPr>
          <a:xfrm>
            <a:off x="1141413" y="3429000"/>
            <a:ext cx="3774908" cy="2654953"/>
          </a:xfrm>
          <a:prstGeom prst="rect">
            <a:avLst/>
          </a:prstGeom>
        </p:spPr>
      </p:pic>
    </p:spTree>
    <p:extLst>
      <p:ext uri="{BB962C8B-B14F-4D97-AF65-F5344CB8AC3E}">
        <p14:creationId xmlns:p14="http://schemas.microsoft.com/office/powerpoint/2010/main" val="253023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8A1F-BFE5-0948-9EF6-079A762DA0B1}"/>
              </a:ext>
            </a:extLst>
          </p:cNvPr>
          <p:cNvSpPr>
            <a:spLocks noGrp="1"/>
          </p:cNvSpPr>
          <p:nvPr>
            <p:ph type="title"/>
          </p:nvPr>
        </p:nvSpPr>
        <p:spPr>
          <a:xfrm>
            <a:off x="1141413" y="609600"/>
            <a:ext cx="8844798" cy="906379"/>
          </a:xfrm>
        </p:spPr>
        <p:txBody>
          <a:bodyPr/>
          <a:lstStyle/>
          <a:p>
            <a:r>
              <a:rPr lang="en-US" dirty="0"/>
              <a:t>Demonstration of app</a:t>
            </a:r>
          </a:p>
        </p:txBody>
      </p:sp>
    </p:spTree>
    <p:extLst>
      <p:ext uri="{BB962C8B-B14F-4D97-AF65-F5344CB8AC3E}">
        <p14:creationId xmlns:p14="http://schemas.microsoft.com/office/powerpoint/2010/main" val="6441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DC43-2159-6A47-8F8D-2E6D15988D90}"/>
              </a:ext>
            </a:extLst>
          </p:cNvPr>
          <p:cNvSpPr>
            <a:spLocks noGrp="1"/>
          </p:cNvSpPr>
          <p:nvPr>
            <p:ph type="title"/>
          </p:nvPr>
        </p:nvSpPr>
        <p:spPr/>
        <p:txBody>
          <a:bodyPr>
            <a:normAutofit/>
          </a:bodyPr>
          <a:lstStyle/>
          <a:p>
            <a:r>
              <a:rPr lang="en-US" sz="4000" dirty="0"/>
              <a:t>Process Overview</a:t>
            </a:r>
          </a:p>
        </p:txBody>
      </p:sp>
      <p:sp>
        <p:nvSpPr>
          <p:cNvPr id="3" name="Content Placeholder 2">
            <a:extLst>
              <a:ext uri="{FF2B5EF4-FFF2-40B4-BE49-F238E27FC236}">
                <a16:creationId xmlns:a16="http://schemas.microsoft.com/office/drawing/2014/main" id="{A2920F38-5CAD-CF46-9802-B771711C9485}"/>
              </a:ext>
            </a:extLst>
          </p:cNvPr>
          <p:cNvSpPr>
            <a:spLocks noGrp="1"/>
          </p:cNvSpPr>
          <p:nvPr>
            <p:ph sz="half" idx="1"/>
          </p:nvPr>
        </p:nvSpPr>
        <p:spPr>
          <a:xfrm>
            <a:off x="1141412" y="2666999"/>
            <a:ext cx="9494504" cy="3252538"/>
          </a:xfrm>
        </p:spPr>
        <p:txBody>
          <a:bodyPr/>
          <a:lstStyle/>
          <a:p>
            <a:r>
              <a:rPr lang="en-US" sz="2400" dirty="0"/>
              <a:t>Data exploration and pre-processing </a:t>
            </a:r>
          </a:p>
          <a:p>
            <a:pPr fontAlgn="base"/>
            <a:r>
              <a:rPr lang="en-US" sz="2400" dirty="0">
                <a:effectLst/>
              </a:rPr>
              <a:t>Dimensionality Reduction using PCA</a:t>
            </a:r>
          </a:p>
          <a:p>
            <a:pPr fontAlgn="base"/>
            <a:r>
              <a:rPr lang="en-US" sz="2400" dirty="0">
                <a:effectLst/>
              </a:rPr>
              <a:t>Discover classes through clustering like </a:t>
            </a:r>
            <a:r>
              <a:rPr lang="en-US" sz="2400" dirty="0" err="1">
                <a:effectLst/>
              </a:rPr>
              <a:t>Kmeans</a:t>
            </a:r>
            <a:r>
              <a:rPr lang="en-US" sz="2400" dirty="0">
                <a:effectLst/>
              </a:rPr>
              <a:t> and DBSCAN </a:t>
            </a:r>
          </a:p>
          <a:p>
            <a:pPr fontAlgn="base"/>
            <a:r>
              <a:rPr lang="en-US" sz="2400" dirty="0">
                <a:effectLst/>
              </a:rPr>
              <a:t>Validate classes using KNN classification </a:t>
            </a:r>
          </a:p>
          <a:p>
            <a:endParaRPr lang="en-US" dirty="0"/>
          </a:p>
        </p:txBody>
      </p:sp>
    </p:spTree>
    <p:extLst>
      <p:ext uri="{BB962C8B-B14F-4D97-AF65-F5344CB8AC3E}">
        <p14:creationId xmlns:p14="http://schemas.microsoft.com/office/powerpoint/2010/main" val="109917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EEDE-6512-ED47-8369-DCDE5B3CE8A0}"/>
              </a:ext>
            </a:extLst>
          </p:cNvPr>
          <p:cNvSpPr>
            <a:spLocks noGrp="1"/>
          </p:cNvSpPr>
          <p:nvPr>
            <p:ph type="title"/>
          </p:nvPr>
        </p:nvSpPr>
        <p:spPr/>
        <p:txBody>
          <a:bodyPr>
            <a:normAutofit fontScale="90000"/>
          </a:bodyPr>
          <a:lstStyle/>
          <a:p>
            <a:r>
              <a:rPr lang="en-US" b="1" dirty="0">
                <a:effectLst/>
              </a:rPr>
              <a:t>Data Exploration – Acousticness</a:t>
            </a:r>
            <a:br>
              <a:rPr lang="en-US" b="1" dirty="0">
                <a:effectLst/>
              </a:rPr>
            </a:br>
            <a:br>
              <a:rPr lang="en-US" sz="1600" b="1" dirty="0">
                <a:effectLst/>
              </a:rPr>
            </a:br>
            <a:r>
              <a:rPr lang="en-US" sz="1600" dirty="0">
                <a:effectLst/>
              </a:rPr>
              <a:t>A confidence measure from 0.0 to 1.0 of whether the track is acoustic. 1.0 represents high confidence the track is acoustic.</a:t>
            </a:r>
            <a:br>
              <a:rPr lang="en-US" sz="1600" dirty="0">
                <a:effectLst/>
              </a:rPr>
            </a:br>
            <a:br>
              <a:rPr lang="en-US" sz="1600" dirty="0">
                <a:effectLst/>
              </a:rPr>
            </a:br>
            <a:r>
              <a:rPr lang="en-US" sz="1600" dirty="0">
                <a:effectLst/>
              </a:rPr>
              <a:t>It Does not follow a normal distribution. Most of the acousticness appears to occur in the .00 and .95 range.</a:t>
            </a:r>
            <a:endParaRPr lang="en-US" dirty="0"/>
          </a:p>
        </p:txBody>
      </p:sp>
      <p:pic>
        <p:nvPicPr>
          <p:cNvPr id="8" name="Content Placeholder 7">
            <a:extLst>
              <a:ext uri="{FF2B5EF4-FFF2-40B4-BE49-F238E27FC236}">
                <a16:creationId xmlns:a16="http://schemas.microsoft.com/office/drawing/2014/main" id="{DA75F317-3D55-F44D-9824-F3640FBE2D95}"/>
              </a:ext>
            </a:extLst>
          </p:cNvPr>
          <p:cNvPicPr>
            <a:picLocks noGrp="1" noChangeAspect="1"/>
          </p:cNvPicPr>
          <p:nvPr>
            <p:ph idx="1"/>
          </p:nvPr>
        </p:nvPicPr>
        <p:blipFill>
          <a:blip r:embed="rId4"/>
          <a:stretch>
            <a:fillRect/>
          </a:stretch>
        </p:blipFill>
        <p:spPr>
          <a:xfrm>
            <a:off x="1141413" y="2955768"/>
            <a:ext cx="7079416" cy="3124200"/>
          </a:xfrm>
        </p:spPr>
      </p:pic>
      <p:pic>
        <p:nvPicPr>
          <p:cNvPr id="3" name="Data Expoloration - Acousticness.m4a" descr="Data Expoloration - Acousticness.m4a">
            <a:hlinkClick r:id="" action="ppaction://media"/>
            <a:extLst>
              <a:ext uri="{FF2B5EF4-FFF2-40B4-BE49-F238E27FC236}">
                <a16:creationId xmlns:a16="http://schemas.microsoft.com/office/drawing/2014/main" id="{6E1F0E2C-3DD0-F44F-83E2-6753F2D329DD}"/>
              </a:ext>
            </a:extLst>
          </p:cNvPr>
          <p:cNvPicPr>
            <a:picLocks noChangeAspect="1"/>
          </p:cNvPicPr>
          <p:nvPr>
            <a:audioFile r:link="rId1"/>
            <p:extLst>
              <p:ext uri="{DAA4B4D4-6D71-4841-9C94-3DE7FCFB9230}">
                <p14:media xmlns:p14="http://schemas.microsoft.com/office/powerpoint/2010/main" r:embed="rId2">
                  <p14:trim st="2277.55" end="670.0031"/>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6690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E080-4DE1-3C4F-8245-F16CAC31CF12}"/>
              </a:ext>
            </a:extLst>
          </p:cNvPr>
          <p:cNvSpPr>
            <a:spLocks noGrp="1"/>
          </p:cNvSpPr>
          <p:nvPr>
            <p:ph type="title"/>
          </p:nvPr>
        </p:nvSpPr>
        <p:spPr/>
        <p:txBody>
          <a:bodyPr>
            <a:normAutofit fontScale="90000"/>
          </a:bodyPr>
          <a:lstStyle/>
          <a:p>
            <a:r>
              <a:rPr lang="en-US" b="1" dirty="0">
                <a:effectLst/>
              </a:rPr>
              <a:t>Data Exploration – Danceability</a:t>
            </a:r>
            <a:br>
              <a:rPr lang="en-US" b="1" dirty="0">
                <a:effectLst/>
              </a:rPr>
            </a:br>
            <a:br>
              <a:rPr lang="en-US" sz="1600" b="1" dirty="0">
                <a:effectLst/>
              </a:rPr>
            </a:br>
            <a:r>
              <a:rPr lang="en-US" sz="1600" dirty="0">
                <a:effectLst/>
              </a:rPr>
              <a:t>Describes how suitable a track is for dancing based on a combination of musical elements including tempo, rhythm stability, beat strength, and overall regularity. A value of 0.0 is least danceable and 1.0 is most danceable.</a:t>
            </a:r>
            <a:br>
              <a:rPr lang="en-US" sz="1600" dirty="0">
                <a:effectLst/>
              </a:rPr>
            </a:br>
            <a:br>
              <a:rPr lang="en-US" sz="1600" b="1" dirty="0">
                <a:effectLst/>
              </a:rPr>
            </a:br>
            <a:r>
              <a:rPr lang="en-US" sz="1600" dirty="0">
                <a:effectLst/>
              </a:rPr>
              <a:t>It's not quite a normal distribution, it appears to skew to the left.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7F7D765E-3C88-8745-8EF4-1D69BD169EBB}"/>
              </a:ext>
            </a:extLst>
          </p:cNvPr>
          <p:cNvPicPr>
            <a:picLocks noGrp="1" noChangeAspect="1"/>
          </p:cNvPicPr>
          <p:nvPr>
            <p:ph idx="1"/>
          </p:nvPr>
        </p:nvPicPr>
        <p:blipFill>
          <a:blip r:embed="rId5"/>
          <a:stretch>
            <a:fillRect/>
          </a:stretch>
        </p:blipFill>
        <p:spPr>
          <a:xfrm>
            <a:off x="1141413" y="2667000"/>
            <a:ext cx="6540663" cy="3124200"/>
          </a:xfrm>
        </p:spPr>
      </p:pic>
      <p:pic>
        <p:nvPicPr>
          <p:cNvPr id="3" name="Data Expoloration - Danceability.m4a" descr="Data Expoloration - Danceability.m4a">
            <a:hlinkClick r:id="" action="ppaction://media"/>
            <a:extLst>
              <a:ext uri="{FF2B5EF4-FFF2-40B4-BE49-F238E27FC236}">
                <a16:creationId xmlns:a16="http://schemas.microsoft.com/office/drawing/2014/main" id="{1EAA627B-63FD-B944-ABCE-9B1FBA9E20A9}"/>
              </a:ext>
            </a:extLst>
          </p:cNvPr>
          <p:cNvPicPr>
            <a:picLocks noChangeAspect="1"/>
          </p:cNvPicPr>
          <p:nvPr>
            <a:audioFile r:link="rId1"/>
            <p:extLst>
              <p:ext uri="{DAA4B4D4-6D71-4841-9C94-3DE7FCFB9230}">
                <p14:media xmlns:p14="http://schemas.microsoft.com/office/powerpoint/2010/main" r:embed="rId2">
                  <p14:trim end="510.4706"/>
                </p14:media>
              </p:ext>
            </p:extLst>
          </p:nvPr>
        </p:nvPicPr>
        <p:blipFill>
          <a:blip r:embed="rId6"/>
          <a:stretch>
            <a:fillRect/>
          </a:stretch>
        </p:blipFill>
        <p:spPr>
          <a:xfrm>
            <a:off x="5689600" y="3022600"/>
            <a:ext cx="812800" cy="812800"/>
          </a:xfrm>
          <a:prstGeom prst="rect">
            <a:avLst/>
          </a:prstGeom>
        </p:spPr>
      </p:pic>
      <p:pic>
        <p:nvPicPr>
          <p:cNvPr id="4" name="Data Expoloration - Danceability.m4a" descr="Data Expoloration - Danceability.m4a">
            <a:hlinkClick r:id="" action="ppaction://media"/>
            <a:extLst>
              <a:ext uri="{FF2B5EF4-FFF2-40B4-BE49-F238E27FC236}">
                <a16:creationId xmlns:a16="http://schemas.microsoft.com/office/drawing/2014/main" id="{08861037-7BDE-3143-9E58-8339046850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689600" y="3022600"/>
            <a:ext cx="812800" cy="812800"/>
          </a:xfrm>
          <a:prstGeom prst="rect">
            <a:avLst/>
          </a:prstGeom>
        </p:spPr>
      </p:pic>
      <p:pic>
        <p:nvPicPr>
          <p:cNvPr id="6" name="Data Expoloration - Danceability.m4a" descr="Data Expoloration - Danceability.m4a">
            <a:hlinkClick r:id="" action="ppaction://media"/>
            <a:extLst>
              <a:ext uri="{FF2B5EF4-FFF2-40B4-BE49-F238E27FC236}">
                <a16:creationId xmlns:a16="http://schemas.microsoft.com/office/drawing/2014/main" id="{D8250E01-FFA7-8147-B146-E5E817CC94F5}"/>
              </a:ext>
            </a:extLst>
          </p:cNvPr>
          <p:cNvPicPr>
            <a:picLocks noChangeAspect="1"/>
          </p:cNvPicPr>
          <p:nvPr>
            <a:audioFile r:link="rId1"/>
            <p:extLst>
              <p:ext uri="{DAA4B4D4-6D71-4841-9C94-3DE7FCFB9230}">
                <p14:media xmlns:p14="http://schemas.microsoft.com/office/powerpoint/2010/main" r:embed="rId2">
                  <p14:trim st="1547.321" end="434.6562"/>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58788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77" fill="hold"/>
                                        <p:tgtEl>
                                          <p:spTgt spid="3"/>
                                        </p:tgtEl>
                                      </p:cBhvr>
                                    </p:cmd>
                                  </p:childTnLst>
                                </p:cTn>
                              </p:par>
                            </p:childTnLst>
                          </p:cTn>
                        </p:par>
                        <p:par>
                          <p:cTn id="7" fill="hold">
                            <p:stCondLst>
                              <p:cond delay="24177"/>
                            </p:stCondLst>
                            <p:childTnLst>
                              <p:par>
                                <p:cTn id="8" presetID="1" presetClass="mediacall" presetSubtype="0" fill="hold" nodeType="afterEffect">
                                  <p:stCondLst>
                                    <p:cond delay="0"/>
                                  </p:stCondLst>
                                  <p:childTnLst>
                                    <p:cmd type="call" cmd="playFrom(0.0)">
                                      <p:cBhvr>
                                        <p:cTn id="9" dur="24688"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27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3"/>
                </p:tgtEl>
              </p:cMediaNode>
            </p:audio>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C841-6829-3E43-A3B3-EAE0990CA6EF}"/>
              </a:ext>
            </a:extLst>
          </p:cNvPr>
          <p:cNvSpPr>
            <a:spLocks noGrp="1"/>
          </p:cNvSpPr>
          <p:nvPr>
            <p:ph type="title"/>
          </p:nvPr>
        </p:nvSpPr>
        <p:spPr/>
        <p:txBody>
          <a:bodyPr>
            <a:normAutofit fontScale="90000"/>
          </a:bodyPr>
          <a:lstStyle/>
          <a:p>
            <a:r>
              <a:rPr lang="en-US" b="1" dirty="0">
                <a:effectLst/>
              </a:rPr>
              <a:t>Data Exploration – Energy</a:t>
            </a:r>
            <a:br>
              <a:rPr lang="en-US" b="1" dirty="0">
                <a:effectLst/>
              </a:rPr>
            </a:br>
            <a:br>
              <a:rPr lang="en-US" sz="1600" b="1" dirty="0">
                <a:effectLst/>
              </a:rPr>
            </a:br>
            <a:r>
              <a:rPr lang="en-US" sz="1600" dirty="0">
                <a:effectLst/>
              </a:rPr>
              <a:t>Energy is a measure from 0.0 to 1.0 and represents a perceptual measure of intensity and activity. Typically, energetic tracks feel fast, loud, and noisy.</a:t>
            </a:r>
            <a:br>
              <a:rPr lang="en-US" sz="1600" dirty="0">
                <a:effectLst/>
              </a:rPr>
            </a:br>
            <a:br>
              <a:rPr lang="en-US" sz="1600" b="1" dirty="0">
                <a:effectLst/>
              </a:rPr>
            </a:br>
            <a:r>
              <a:rPr lang="en-US" sz="1600" dirty="0">
                <a:effectLst/>
              </a:rPr>
              <a:t>It</a:t>
            </a:r>
            <a:r>
              <a:rPr lang="en-US" sz="1600" b="1" dirty="0">
                <a:effectLst/>
              </a:rPr>
              <a:t> </a:t>
            </a:r>
            <a:r>
              <a:rPr lang="en-US" sz="1600" dirty="0">
                <a:effectLst/>
              </a:rPr>
              <a:t>Does not follow a normal distribution. The distribution skews to the right.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A7BA90B-FAF2-0A4A-B1D1-886C2ABC57F0}"/>
              </a:ext>
            </a:extLst>
          </p:cNvPr>
          <p:cNvPicPr>
            <a:picLocks noGrp="1" noChangeAspect="1"/>
          </p:cNvPicPr>
          <p:nvPr>
            <p:ph idx="1"/>
          </p:nvPr>
        </p:nvPicPr>
        <p:blipFill>
          <a:blip r:embed="rId4"/>
          <a:stretch>
            <a:fillRect/>
          </a:stretch>
        </p:blipFill>
        <p:spPr>
          <a:xfrm>
            <a:off x="1141413" y="2781301"/>
            <a:ext cx="7194460" cy="3124200"/>
          </a:xfrm>
        </p:spPr>
      </p:pic>
      <p:pic>
        <p:nvPicPr>
          <p:cNvPr id="3" name="Data Expoloration - Energy.m4a" descr="Data Expoloration - Energy.m4a">
            <a:hlinkClick r:id="" action="ppaction://media"/>
            <a:extLst>
              <a:ext uri="{FF2B5EF4-FFF2-40B4-BE49-F238E27FC236}">
                <a16:creationId xmlns:a16="http://schemas.microsoft.com/office/drawing/2014/main" id="{951D6AAD-08DF-4A4A-96D2-71699110BDFD}"/>
              </a:ext>
            </a:extLst>
          </p:cNvPr>
          <p:cNvPicPr>
            <a:picLocks noChangeAspect="1"/>
          </p:cNvPicPr>
          <p:nvPr>
            <a:audioFile r:link="rId1"/>
            <p:extLst>
              <p:ext uri="{DAA4B4D4-6D71-4841-9C94-3DE7FCFB9230}">
                <p14:media xmlns:p14="http://schemas.microsoft.com/office/powerpoint/2010/main" r:embed="rId2">
                  <p14:trim end="1066.527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6328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DA3E-3FDC-EB42-8E61-B1215552DF01}"/>
              </a:ext>
            </a:extLst>
          </p:cNvPr>
          <p:cNvSpPr>
            <a:spLocks noGrp="1"/>
          </p:cNvSpPr>
          <p:nvPr>
            <p:ph type="title"/>
          </p:nvPr>
        </p:nvSpPr>
        <p:spPr/>
        <p:txBody>
          <a:bodyPr>
            <a:normAutofit fontScale="90000"/>
          </a:bodyPr>
          <a:lstStyle/>
          <a:p>
            <a:r>
              <a:rPr lang="en-US" b="1" dirty="0">
                <a:effectLst/>
              </a:rPr>
              <a:t>Data Exploration – Instrumentalness</a:t>
            </a:r>
            <a:br>
              <a:rPr lang="en-US" b="1" dirty="0">
                <a:effectLst/>
              </a:rPr>
            </a:br>
            <a:br>
              <a:rPr lang="en-US" sz="1600" b="1" dirty="0">
                <a:effectLst/>
              </a:rPr>
            </a:br>
            <a:r>
              <a:rPr lang="en-US" sz="1600" dirty="0">
                <a:effectLst/>
              </a:rPr>
              <a:t>Predicts whether a track contains no vocals. “Ooh” and “aah” sounds are treated as instrumentals.  in this context. Rap or spoken word tracks are clearly “vocal.” The closer the instrumentalness value is to 1.0, the greater likelihood the track contains no vocal content and is purely instrumental, </a:t>
            </a:r>
            <a:br>
              <a:rPr lang="en-US" sz="1600" dirty="0">
                <a:effectLst/>
              </a:rPr>
            </a:br>
            <a:br>
              <a:rPr lang="en-US" sz="1600" b="1" dirty="0">
                <a:effectLst/>
              </a:rPr>
            </a:br>
            <a:r>
              <a:rPr lang="en-US" sz="1600" dirty="0">
                <a:effectLst/>
              </a:rPr>
              <a:t>It</a:t>
            </a:r>
            <a:r>
              <a:rPr lang="en-US" sz="1600" b="1" dirty="0">
                <a:effectLst/>
              </a:rPr>
              <a:t> </a:t>
            </a:r>
            <a:r>
              <a:rPr lang="en-US" sz="1600" dirty="0">
                <a:effectLst/>
              </a:rPr>
              <a:t>Does not follow a normal distribution. Appears to skew to the right. Most of the instrumentalness occurs at the .00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97E70CA-FCDA-F54B-B05D-0419038DF369}"/>
              </a:ext>
            </a:extLst>
          </p:cNvPr>
          <p:cNvPicPr>
            <a:picLocks noGrp="1" noChangeAspect="1"/>
          </p:cNvPicPr>
          <p:nvPr>
            <p:ph idx="1"/>
          </p:nvPr>
        </p:nvPicPr>
        <p:blipFill>
          <a:blip r:embed="rId4"/>
          <a:stretch>
            <a:fillRect/>
          </a:stretch>
        </p:blipFill>
        <p:spPr>
          <a:xfrm>
            <a:off x="1141413" y="2781301"/>
            <a:ext cx="7372212" cy="3124200"/>
          </a:xfrm>
        </p:spPr>
      </p:pic>
      <p:pic>
        <p:nvPicPr>
          <p:cNvPr id="3" name="Data Expoloration - Instrumentalness.m4a" descr="Data Expoloration - Instrumentalness.m4a">
            <a:hlinkClick r:id="" action="ppaction://media"/>
            <a:extLst>
              <a:ext uri="{FF2B5EF4-FFF2-40B4-BE49-F238E27FC236}">
                <a16:creationId xmlns:a16="http://schemas.microsoft.com/office/drawing/2014/main" id="{F798A226-F2A7-004A-941C-270DE0FA27E5}"/>
              </a:ext>
            </a:extLst>
          </p:cNvPr>
          <p:cNvPicPr>
            <a:picLocks noChangeAspect="1"/>
          </p:cNvPicPr>
          <p:nvPr>
            <a:audioFile r:link="rId1"/>
            <p:extLst>
              <p:ext uri="{DAA4B4D4-6D71-4841-9C94-3DE7FCFB9230}">
                <p14:media xmlns:p14="http://schemas.microsoft.com/office/powerpoint/2010/main" r:embed="rId2">
                  <p14:trim st="1715.4982"/>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8694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74A4-D481-4E46-B856-FFD73302D64F}"/>
              </a:ext>
            </a:extLst>
          </p:cNvPr>
          <p:cNvSpPr>
            <a:spLocks noGrp="1"/>
          </p:cNvSpPr>
          <p:nvPr>
            <p:ph type="title"/>
          </p:nvPr>
        </p:nvSpPr>
        <p:spPr/>
        <p:txBody>
          <a:bodyPr>
            <a:normAutofit fontScale="90000"/>
          </a:bodyPr>
          <a:lstStyle/>
          <a:p>
            <a:r>
              <a:rPr lang="en-US" b="1" dirty="0">
                <a:effectLst/>
              </a:rPr>
              <a:t>Data Exploration – Key</a:t>
            </a:r>
            <a:br>
              <a:rPr lang="en-US" b="1" dirty="0">
                <a:effectLst/>
              </a:rPr>
            </a:br>
            <a:br>
              <a:rPr lang="en-US" sz="1600" b="1" dirty="0">
                <a:effectLst/>
              </a:rPr>
            </a:br>
            <a:r>
              <a:rPr lang="en-US" sz="1600" dirty="0">
                <a:effectLst/>
              </a:rPr>
              <a:t>Represents The musical key the track is in. Integers map to the pitches using standard Pitch Class notation.</a:t>
            </a:r>
            <a:br>
              <a:rPr lang="en-US" sz="1600" dirty="0">
                <a:effectLst/>
              </a:rPr>
            </a:br>
            <a:br>
              <a:rPr lang="en-US" sz="1600" b="1" dirty="0">
                <a:effectLst/>
              </a:rPr>
            </a:br>
            <a:r>
              <a:rPr lang="en-US" sz="1600" dirty="0">
                <a:effectLst/>
              </a:rPr>
              <a:t>E.g. 0 = C, 1 = C♯, D♭, 2 = D, 3 = D♯, E♭, 4 = E, 5 = F, 6 = F♯, G♭, 7 = G, 8 = G♯, A♭, 9 = A, 10 = A♯, B♭, 11 = B</a:t>
            </a:r>
            <a:br>
              <a:rPr lang="en-US" sz="1600" dirty="0">
                <a:effectLst/>
              </a:rPr>
            </a:br>
            <a:br>
              <a:rPr lang="en-US" sz="1600" b="1" dirty="0">
                <a:effectLst/>
              </a:rPr>
            </a:br>
            <a:r>
              <a:rPr lang="en-US" sz="1600" u="sng" dirty="0">
                <a:effectLst/>
                <a:hlinkClick r:id="rId4"/>
              </a:rPr>
              <a:t>https://en.wikipedia.org/wiki/Pitch_class</a:t>
            </a:r>
            <a:br>
              <a:rPr lang="en-US" sz="1600" b="1" dirty="0">
                <a:effectLst/>
              </a:rPr>
            </a:br>
            <a:br>
              <a:rPr lang="en-US" sz="1600" b="1" dirty="0">
                <a:effectLst/>
              </a:rPr>
            </a:br>
            <a:r>
              <a:rPr lang="en-US" sz="1600" dirty="0">
                <a:effectLst/>
              </a:rPr>
              <a:t>It Does not follow a normal distribution. It appears to be sparsely populated, which makes sense as there is no one dominant key in all of western music.</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21C91E95-D41F-C047-96B3-0EE715DFB6B6}"/>
              </a:ext>
            </a:extLst>
          </p:cNvPr>
          <p:cNvPicPr>
            <a:picLocks noGrp="1" noChangeAspect="1"/>
          </p:cNvPicPr>
          <p:nvPr>
            <p:ph idx="1"/>
          </p:nvPr>
        </p:nvPicPr>
        <p:blipFill>
          <a:blip r:embed="rId5"/>
          <a:stretch>
            <a:fillRect/>
          </a:stretch>
        </p:blipFill>
        <p:spPr>
          <a:xfrm>
            <a:off x="1141413" y="2928532"/>
            <a:ext cx="6649201" cy="3124200"/>
          </a:xfrm>
        </p:spPr>
      </p:pic>
      <p:pic>
        <p:nvPicPr>
          <p:cNvPr id="3" name="Data Expoloration - Key.m4a" descr="Data Expoloration - Key.m4a">
            <a:hlinkClick r:id="" action="ppaction://media"/>
            <a:extLst>
              <a:ext uri="{FF2B5EF4-FFF2-40B4-BE49-F238E27FC236}">
                <a16:creationId xmlns:a16="http://schemas.microsoft.com/office/drawing/2014/main" id="{9FA2D166-9403-CE40-8DB3-E76B85B04C08}"/>
              </a:ext>
            </a:extLst>
          </p:cNvPr>
          <p:cNvPicPr>
            <a:picLocks noChangeAspect="1"/>
          </p:cNvPicPr>
          <p:nvPr>
            <a:audioFile r:link="rId1"/>
            <p:extLst>
              <p:ext uri="{DAA4B4D4-6D71-4841-9C94-3DE7FCFB9230}">
                <p14:media xmlns:p14="http://schemas.microsoft.com/office/powerpoint/2010/main" r:embed="rId2">
                  <p14:trim st="1961.4807" end="729.8570999999999"/>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8678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BD3D-5101-D44A-815E-E4B14AE046B4}"/>
              </a:ext>
            </a:extLst>
          </p:cNvPr>
          <p:cNvSpPr>
            <a:spLocks noGrp="1"/>
          </p:cNvSpPr>
          <p:nvPr>
            <p:ph type="title"/>
          </p:nvPr>
        </p:nvSpPr>
        <p:spPr/>
        <p:txBody>
          <a:bodyPr>
            <a:normAutofit fontScale="90000"/>
          </a:bodyPr>
          <a:lstStyle/>
          <a:p>
            <a:r>
              <a:rPr lang="en-US" b="1" dirty="0">
                <a:effectLst/>
              </a:rPr>
              <a:t>Data Exploration – Liveness</a:t>
            </a:r>
            <a:br>
              <a:rPr lang="en-US" b="1" dirty="0">
                <a:effectLst/>
              </a:rPr>
            </a:br>
            <a:br>
              <a:rPr lang="en-US" sz="1600" b="1" dirty="0">
                <a:effectLst/>
              </a:rPr>
            </a:br>
            <a:r>
              <a:rPr lang="en-US" sz="1600" dirty="0">
                <a:effectLst/>
              </a:rPr>
              <a:t>Detects the presence of an audience in the recording. Higher liveness values represent an increased probability that the track was performed live. A value above 0.8 provides strong likelihood that the track is live.</a:t>
            </a:r>
            <a:br>
              <a:rPr lang="en-US" sz="1600" dirty="0">
                <a:effectLst/>
              </a:rPr>
            </a:br>
            <a:br>
              <a:rPr lang="en-US" sz="1600" b="1" dirty="0">
                <a:effectLst/>
              </a:rPr>
            </a:br>
            <a:r>
              <a:rPr lang="en-US" sz="1600" dirty="0">
                <a:effectLst/>
              </a:rPr>
              <a:t>It Does not follow a not follow a normal distribution. Appears to skew to the right. Most of the liveness occurs at the .1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604A48B0-C111-754F-9F5D-5221D2F289EE}"/>
              </a:ext>
            </a:extLst>
          </p:cNvPr>
          <p:cNvPicPr>
            <a:picLocks noGrp="1" noChangeAspect="1"/>
          </p:cNvPicPr>
          <p:nvPr>
            <p:ph idx="1"/>
          </p:nvPr>
        </p:nvPicPr>
        <p:blipFill>
          <a:blip r:embed="rId4"/>
          <a:stretch>
            <a:fillRect/>
          </a:stretch>
        </p:blipFill>
        <p:spPr>
          <a:xfrm>
            <a:off x="1141413" y="2691064"/>
            <a:ext cx="7196817" cy="3124200"/>
          </a:xfrm>
        </p:spPr>
      </p:pic>
      <p:pic>
        <p:nvPicPr>
          <p:cNvPr id="3" name="Data Expoloration - Liveness.m4a" descr="Data Expoloration - Liveness.m4a">
            <a:hlinkClick r:id="" action="ppaction://media"/>
            <a:extLst>
              <a:ext uri="{FF2B5EF4-FFF2-40B4-BE49-F238E27FC236}">
                <a16:creationId xmlns:a16="http://schemas.microsoft.com/office/drawing/2014/main" id="{1E11619D-0956-C84E-943F-4088EF9302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6322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244</TotalTime>
  <Words>1414</Words>
  <Application>Microsoft Macintosh PowerPoint</Application>
  <PresentationFormat>Widescreen</PresentationFormat>
  <Paragraphs>35</Paragraphs>
  <Slides>24</Slides>
  <Notes>0</Notes>
  <HiddenSlides>0</HiddenSlides>
  <MMClips>21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Century Gothic</vt:lpstr>
      <vt:lpstr>Mesh</vt:lpstr>
      <vt:lpstr>Dsc 478 Machine learning applications: Final Project</vt:lpstr>
      <vt:lpstr>Dataset and Project Proposal</vt:lpstr>
      <vt:lpstr>Process Overview</vt:lpstr>
      <vt:lpstr>Data Exploration – Acousticness  A confidence measure from 0.0 to 1.0 of whether the track is acoustic. 1.0 represents high confidence the track is acoustic.  It Does not follow a normal distribution. Most of the acousticness appears to occur in the .00 and .95 range.</vt:lpstr>
      <vt:lpstr>Data Exploration – Danceability  Describes how suitable a track is for dancing based on a combination of musical elements including tempo, rhythm stability, beat strength, and overall regularity. A value of 0.0 is least danceable and 1.0 is most danceable.  It's not quite a normal distribution, it appears to skew to the left. </vt:lpstr>
      <vt:lpstr>Data Exploration – Energy  Energy is a measure from 0.0 to 1.0 and represents a perceptual measure of intensity and activity. Typically, energetic tracks feel fast, loud, and noisy.  It Does not follow a normal distribution. The distribution skews to the right. </vt:lpstr>
      <vt:lpstr>Data Exploration – Instrumentalness  Predicts whether a track contains no vocals. “Ooh” and “aah” sounds are treated as instrumentals.  in this context. Rap or spoken word tracks are clearly “vocal.” The closer the instrumentalness value is to 1.0, the greater likelihood the track contains no vocal content and is purely instrumental,   It Does not follow a normal distribution. Appears to skew to the right. Most of the instrumentalness occurs at the .00 range. </vt:lpstr>
      <vt:lpstr>Data Exploration – Key  Represents The musical key the track is in. Integers map to the pitches using standard Pitch Class notation.  E.g. 0 = C, 1 = C♯, D♭, 2 = D, 3 = D♯, E♭, 4 = E, 5 = F, 6 = F♯, G♭, 7 = G, 8 = G♯, A♭, 9 = A, 10 = A♯, B♭, 11 = B  https://en.wikipedia.org/wiki/Pitch_class  It Does not follow a normal distribution. It appears to be sparsely populated, which makes sense as there is no one dominant key in all of western music. </vt:lpstr>
      <vt:lpstr>Data Exploration – Liveness  Detects the presence of an audience in the recording. Higher liveness values represent an increased probability that the track was performed live. A value above 0.8 provides strong likelihood that the track is live.  It Does not follow a not follow a normal distribution. Appears to skew to the right. Most of the liveness occurs at the .1 range. </vt:lpstr>
      <vt:lpstr>Data Exploration – Loudness  Loudness is the quality of a sound that is the primary psychological correlation of physical strength (amplitude). Values typically range between -60 and 0 db.  It Does not follow a normal distribution. Appears to skew to the left. Most of the loudness occurs at -10db. </vt:lpstr>
      <vt:lpstr>Data Exploration – Popularity  The higher the value the more popular the song is.  It Does not follow a normal distribution. Appears to skew to the right. Can't explain what’s going on around the 0 range. But it Could be due to there being a high number of songs that Haven’t even been listened to on Spotify. </vt:lpstr>
      <vt:lpstr>Data Exploration – Speechiness  Speechiness detects the presence of spoken words in a track. The more exclusively speech-like the recording (e.g. talk show, audio book, poetry), the closer to 1.0 the attribute value. Values above 0.66 describe tracks that are probably made entirely of spoken words, such as audio-books. Values between 0.33 and 0.66 describe tracks that may contain both music and speech, either in sections or layered, including such cases as rap music. Values below 0.33 most likely represent music and other non-speech-like tracks.  It Does not follow a normal distribution. Appears to skew to the right. Most of the speechiness occurs at the 0.0 range. </vt:lpstr>
      <vt:lpstr>Data Exploration – Tempo  The overall estimated tempo of a track iS beats per minute (BPM). In musical terminology, tempo is the speed or pace of a given piece and derives directly from the average beat duration.  Although the distribution almost looks normal. Skews to the right, but not by much. Can't explain why the mode is 0. Requires further investigation. </vt:lpstr>
      <vt:lpstr>Data Exploration – Valence  A measure from 0.0 to 1.0 describing the musical positiveness conveyed by a track. Tracks with high valence sound more positive (e.g. happy, cheerful, euphoric), while tracks with low valence sound more negative (e.g. sad, depressed, angry).  It Does not follow a normal distribution. It appears to skew to the left. </vt:lpstr>
      <vt:lpstr>Data Exploration – Explicitness:  Indicates if explicit language was used in the song.  93% of the songs were not explicit and 7% of the songs were explicit. </vt:lpstr>
      <vt:lpstr>Data Exploration – Mode:  Mode indicates the modality (major or minor) of a track, the type of scale from which melodic or harmonic content is derived. Major is represented by 1 and minor is 0.  70% of the melodic content has a major modality and 30% has a minor modality. </vt:lpstr>
      <vt:lpstr>Data Exploration – Correlation Matrix  After viewing the correlation matrix, there weren't any high correlation candidates for feature reduction.  Acousticness and energy appears to be the most significant correlation, but still not enough for Feature Reduction.     </vt:lpstr>
      <vt:lpstr>Data Exploration – Correlation Matrix</vt:lpstr>
      <vt:lpstr>pre-processing  Performed the following tasks:  1) Checked for null values  </vt:lpstr>
      <vt:lpstr>pre-processing   2) Of the 16 numeric attributes, 5 attributes ('key', 'loudness', 'popularity', 'tempo’,    'duration_ms') needed additional normalization </vt:lpstr>
      <vt:lpstr>pre-processing   3) 2 categorical attributes ('explicit', 'mode') required dummy attribute      conversions.  </vt:lpstr>
      <vt:lpstr>pre-processing    4) Binned the 'year' and 'release_date' attribute for every 10 years.                 5) Binning 'release_date' would produce the same results as 'year'. Attribute is redundant, so    it will be dropped from the dataframe.   </vt:lpstr>
      <vt:lpstr>Principle Component Analysis  6 Attributes accounted for 0.88 of the variance.        Scree Plot              </vt:lpstr>
      <vt:lpstr>Demonstration of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478 Machine learning applications: Final Project</dc:title>
  <dc:creator>Elizabeth Kerrigan</dc:creator>
  <cp:lastModifiedBy>Fernandez, Joel</cp:lastModifiedBy>
  <cp:revision>25</cp:revision>
  <dcterms:created xsi:type="dcterms:W3CDTF">2021-03-12T22:41:05Z</dcterms:created>
  <dcterms:modified xsi:type="dcterms:W3CDTF">2021-03-14T09:19:00Z</dcterms:modified>
</cp:coreProperties>
</file>